
<file path=[Content_Types].xml><?xml version="1.0" encoding="utf-8"?>
<Types xmlns="http://schemas.openxmlformats.org/package/2006/content-types">
  <Default ContentType="application/vnd.openxmlformats-officedocument.oleObject" Extension="bin"/>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6"/>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x="18288000" cy="10287000"/>
  <p:notesSz cx="6858000" cy="9144000"/>
  <p:embeddedFontLst>
    <p:embeddedFont>
      <p:font typeface="Neue Machina Ultra-Bold" charset="1" panose="00000900000000000000"/>
      <p:regular r:id="rId29"/>
    </p:embeddedFont>
    <p:embeddedFont>
      <p:font typeface="Neue Machina" charset="1" panose="00000500000000000000"/>
      <p:regular r:id="rId32"/>
    </p:embeddedFont>
    <p:embeddedFont>
      <p:font typeface="Arimo Bold" charset="1" panose="020B0704020202020204"/>
      <p:regular r:id="rId39"/>
    </p:embeddedFont>
    <p:embeddedFont>
      <p:font typeface="Arimo" charset="1" panose="020B0604020202020204"/>
      <p:regular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notesMasters/notesMaster1.xml" Type="http://schemas.openxmlformats.org/officeDocument/2006/relationships/notesMaster"/><Relationship Id="rId27" Target="theme/theme2.xml" Type="http://schemas.openxmlformats.org/officeDocument/2006/relationships/theme"/><Relationship Id="rId28" Target="notesSlides/notesSlide1.xml" Type="http://schemas.openxmlformats.org/officeDocument/2006/relationships/notesSlide"/><Relationship Id="rId29" Target="fonts/font29.fntdata" Type="http://schemas.openxmlformats.org/officeDocument/2006/relationships/font"/><Relationship Id="rId3" Target="viewProps.xml" Type="http://schemas.openxmlformats.org/officeDocument/2006/relationships/viewProps"/><Relationship Id="rId30" Target="notesSlides/notesSlide2.xml" Type="http://schemas.openxmlformats.org/officeDocument/2006/relationships/notesSlide"/><Relationship Id="rId31" Target="notesSlides/notesSlide3.xml" Type="http://schemas.openxmlformats.org/officeDocument/2006/relationships/notesSlide"/><Relationship Id="rId32" Target="fonts/font32.fntdata" Type="http://schemas.openxmlformats.org/officeDocument/2006/relationships/font"/><Relationship Id="rId33" Target="notesSlides/notesSlide4.xml" Type="http://schemas.openxmlformats.org/officeDocument/2006/relationships/notesSlide"/><Relationship Id="rId34" Target="notesSlides/notesSlide5.xml" Type="http://schemas.openxmlformats.org/officeDocument/2006/relationships/notesSlide"/><Relationship Id="rId35" Target="notesSlides/notesSlide6.xml" Type="http://schemas.openxmlformats.org/officeDocument/2006/relationships/notesSlide"/><Relationship Id="rId36" Target="notesSlides/notesSlide7.xml" Type="http://schemas.openxmlformats.org/officeDocument/2006/relationships/notesSlide"/><Relationship Id="rId37" Target="notesSlides/notesSlide8.xml" Type="http://schemas.openxmlformats.org/officeDocument/2006/relationships/notesSlide"/><Relationship Id="rId38" Target="notesSlides/notesSlide9.xml" Type="http://schemas.openxmlformats.org/officeDocument/2006/relationships/notesSlide"/><Relationship Id="rId39" Target="fonts/font39.fntdata" Type="http://schemas.openxmlformats.org/officeDocument/2006/relationships/font"/><Relationship Id="rId4" Target="theme/theme1.xml" Type="http://schemas.openxmlformats.org/officeDocument/2006/relationships/theme"/><Relationship Id="rId40" Target="notesSlides/notesSlide10.xml" Type="http://schemas.openxmlformats.org/officeDocument/2006/relationships/notesSlide"/><Relationship Id="rId41" Target="fonts/font41.fntdata" Type="http://schemas.openxmlformats.org/officeDocument/2006/relationships/font"/><Relationship Id="rId42" Target="notesSlides/notesSlide11.xml" Type="http://schemas.openxmlformats.org/officeDocument/2006/relationships/notesSlide"/><Relationship Id="rId43" Target="notesSlides/notesSlide12.xml" Type="http://schemas.openxmlformats.org/officeDocument/2006/relationships/notesSlide"/><Relationship Id="rId44" Target="notesSlides/notesSlide13.xml" Type="http://schemas.openxmlformats.org/officeDocument/2006/relationships/notesSlide"/><Relationship Id="rId45" Target="notesSlides/notesSlide14.xml" Type="http://schemas.openxmlformats.org/officeDocument/2006/relationships/notesSlid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svg>
</file>

<file path=ppt/media/image3.png>
</file>

<file path=ppt/media/image4.png>
</file>

<file path=ppt/media/image5.png>
</file>

<file path=ppt/media/image6.sv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1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1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1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8.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hello everyone, i am byron from Team VPN and the title for our project is P___ks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Performance degradation of 20-40% under novel perturbations is typical</a:t>
            </a:r>
          </a:p>
          <a:p>
            <a:r>
              <a:rPr lang="en-US"/>
              <a:t/>
            </a:r>
          </a:p>
          <a:p>
            <a:r>
              <a:rPr lang="en-US"/>
              <a:t>Adaptation occurs both within trials (online) and between trials (offline)</a:t>
            </a:r>
          </a:p>
          <a:p>
            <a:r>
              <a:rPr lang="en-US"/>
              <a:t/>
            </a:r>
          </a:p>
          <a:p>
            <a:r>
              <a:rPr lang="en-US"/>
              <a:t>Trajectory compensation strategies emerge without explicit training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“To further explore the model’s robustness, we systematically increased the external force from 0 up to 100 newtons.</a:t>
            </a:r>
          </a:p>
          <a:p>
            <a:r>
              <a:rPr lang="en-US"/>
              <a:t>Each row on the left shows trajectories under increasing force levels—top to bottom, the distortion becomes more severe.</a:t>
            </a:r>
          </a:p>
          <a:p>
            <a:r>
              <a:rPr lang="en-US"/>
              <a:t>Still, many trajectories continue to bend toward the target, especially under moderate force.</a:t>
            </a:r>
          </a:p>
          <a:p>
            <a:r>
              <a:rPr lang="en-US"/>
              <a:t>The plot on the right shows a clear trend: as force increases, the final position error grows almost linearly.</a:t>
            </a:r>
          </a:p>
          <a:p>
            <a:r>
              <a:rPr lang="en-US"/>
              <a:t>This indicates that while the model can tolerate small to moderate disturbances, its accuracy degrades with stronger perturbations—highlighting the limits of generalization in the no-force-trained policy.”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For question 7, we tested the model’s robustness by applying a constant 1-newton leftward force throughout the trajectory.</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 q7 we saw Performance degradation of 20-40% under novel perturbations is typical</a:t>
            </a:r>
          </a:p>
          <a:p>
            <a:r>
              <a:rPr lang="en-US"/>
              <a:t/>
            </a:r>
          </a:p>
          <a:p>
            <a:r>
              <a:rPr lang="en-US"/>
              <a:t>Training on multiple conditions simultaneously improves generalization to novel perturbations</a:t>
            </a:r>
          </a:p>
          <a:p>
            <a:r>
              <a:rPr lang="en-US"/>
              <a:t/>
            </a:r>
          </a:p>
          <a:p>
            <a:r>
              <a:rPr lang="en-US"/>
              <a:t>Cross-condition transfer learning reduces training time for new environments</a:t>
            </a:r>
          </a:p>
          <a:p>
            <a:r>
              <a:rPr lang="en-US"/>
              <a:t/>
            </a:r>
          </a:p>
          <a:p>
            <a:r>
              <a:rPr lang="en-US"/>
              <a:t/>
            </a:r>
          </a:p>
          <a:p>
            <a:r>
              <a:rPr lang="en-US"/>
              <a:t/>
            </a:r>
          </a:p>
          <a:p>
            <a:r>
              <a:rPr lang="en-US"/>
              <a:t>Performance equity across conditions indicates successful general motor learning</a:t>
            </a:r>
          </a:p>
          <a:p>
            <a:r>
              <a:rPr lang="en-US"/>
              <a:t/>
            </a:r>
          </a:p>
          <a:p>
            <a:r>
              <a:rPr lang="en-US"/>
              <a:t/>
            </a:r>
          </a:p>
          <a:p>
            <a:r>
              <a:rPr lang="en-US"/>
              <a:t>Displacement due to force is highest early in the movement and decays over time, indicating the model learns to compensate for external forces as the movement progresses.</a:t>
            </a:r>
          </a:p>
          <a:p>
            <a:r>
              <a:rPr lang="en-US"/>
              <a:t>"1N Left" shows the largest initial displacement, matching the higher mean error and variability.</a:t>
            </a:r>
          </a:p>
          <a:p>
            <a:r>
              <a:rPr lang="en-US"/>
              <a:t/>
            </a:r>
          </a:p>
          <a:p>
            <a:r>
              <a:rPr lang="en-US"/>
              <a:t>============================================================</a:t>
            </a:r>
          </a:p>
          <a:p>
            <a:r>
              <a:rPr lang="en-US"/>
              <a:t/>
            </a:r>
          </a:p>
          <a:p>
            <a:r>
              <a:rPr lang="en-US"/>
              <a:t>The model can reach targets under all force conditions, but the paths are more curved or deviated under force perturbations, especially for "1N Left" and "1N Right".</a:t>
            </a:r>
          </a:p>
          <a:p>
            <a:r>
              <a:rPr lang="en-US"/>
              <a:t>The "No Force" and "0.5N Down" conditions show more direct, efficient trajectories.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p>
          <a:p>
            <a:r>
              <a:rPr lang="en-US"/>
              <a:t>Condition Input Analysis:</a:t>
            </a:r>
          </a:p>
          <a:p>
            <a:r>
              <a:rPr lang="en-US"/>
              <a:t/>
            </a:r>
          </a:p>
          <a:p>
            <a:r>
              <a:rPr lang="en-US"/>
              <a:t>Performance with mismatched condition labels:</a:t>
            </a:r>
          </a:p>
          <a:p>
            <a:r>
              <a:rPr lang="en-US"/>
              <a:t>  Mean error: 0.0199 ± 0.0056</a:t>
            </a:r>
          </a:p>
          <a:p>
            <a:r>
              <a:rPr lang="en-US"/>
              <a:t>  Compare to correct labels: 0.0152</a:t>
            </a:r>
          </a:p>
          <a:p>
            <a:r>
              <a:rPr lang="en-US"/>
              <a:t>  ✗ Model may NOT be using condition information effectively</a:t>
            </a:r>
          </a:p>
          <a:p>
            <a:r>
              <a:rPr lang="en-US"/>
              <a:t/>
            </a:r>
          </a:p>
          <a:p>
            <a:r>
              <a:rPr lang="en-US"/>
              <a:t>The model may not be using the condition information as effectively as intended.</a:t>
            </a:r>
          </a:p>
          <a:p>
            <a:r>
              <a:rPr lang="en-US"/>
              <a:t>It may be relying more on general movement strategies than on explicit condition cues.</a:t>
            </a:r>
          </a:p>
          <a:p>
            <a:r>
              <a:rPr lang="en-US"/>
              <a:t>This could be due to insufficiently strong or distinct condition encoding in the network, or the model learning to “average out” the perturbations.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We're investigating if artificial neural networks mimic brain processes or just appear similar, which is key for robust AI development. Our goal is to find connections between neuroscience and AI dynamics to build reliable AI systems.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here are the questions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On the left, there's a 2D biomechanical arm model with 26 Hill-type muscles, controlled by a GRU network which gets delayed visual and proprioceptive feedback. </a:t>
            </a:r>
          </a:p>
          <a:p>
            <a:r>
              <a:rPr lang="en-US"/>
              <a:t/>
            </a:r>
          </a:p>
          <a:p>
            <a:r>
              <a:rPr lang="en-US"/>
              <a:t>On the right, the Random Target workspace features episodes with random target locations in a 2D grid. The agent, starting from a fixed posture, must reach the target.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here is the model, which centered on a GRU, takes context and sensory inputs to guide the arm's actions.  The arm finally minimize position error and reach the target.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We compared 3 different model complexities, varying the number of layers, nodes etc however our simple baseline model seemed to perform the best.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“We analyzed the GRU’s internal activity to understand how the model encodes task structure.</a:t>
            </a:r>
          </a:p>
          <a:p>
            <a:r>
              <a:rPr lang="en-US"/>
              <a:t>On the left, we plot the mean latent activity over time. Right after target onset (red line), we see a slight increase in activity that likely reflects initial processing of the target and then stable dynamics during execution.</a:t>
            </a:r>
          </a:p>
          <a:p>
            <a:r>
              <a:rPr lang="en-US"/>
              <a:t>On the right, we run PCA on the GRU activations. The first three principal components explain most of the variance and show clear temporal structure: they shift right after the target and again at the go cue (green line), capturing how the network transitions between different control phases.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Next, we tested the model’s robustness by applying a constant 1-newton leftward force throughout the trajectory.</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we see the perturbed fingertip trajectories in Cartesian space. While some paths deviate early, most still curve back toward the target.</a:t>
            </a:r>
          </a:p>
          <a:p>
            <a:r>
              <a:rPr lang="en-US"/>
              <a:t>This suggests that the GRU-based policy is able to partially compensate for external forces—even though it wasn’t trained with them—highlighting the model’s adaptability.”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3.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1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5.pn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6.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17.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8.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5.png" Type="http://schemas.openxmlformats.org/officeDocument/2006/relationships/image"/><Relationship Id="rId4" Target="../media/image6.svg" Type="http://schemas.openxmlformats.org/officeDocument/2006/relationships/image"/><Relationship Id="rId5" Target="../media/image19.png" Type="http://schemas.openxmlformats.org/officeDocument/2006/relationships/image"/><Relationship Id="rId6" Target="../media/image20.png" Type="http://schemas.openxmlformats.org/officeDocument/2006/relationships/image"/><Relationship Id="rId7" Target="../media/image17.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16.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4.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2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 Id="rId3" Target="../media/image23.png" Type="http://schemas.openxmlformats.org/officeDocument/2006/relationships/image"/><Relationship Id="rId4" Target="../media/image24.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5.png" Type="http://schemas.openxmlformats.org/officeDocument/2006/relationships/image"/><Relationship Id="rId4" Target="../media/image6.svg" Type="http://schemas.openxmlformats.org/officeDocument/2006/relationships/image"/><Relationship Id="rId5" Target="../media/image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1.png" Type="http://schemas.openxmlformats.org/officeDocument/2006/relationships/image"/><Relationship Id="rId4" Target="../embeddings/oleObject1.bin" Type="http://schemas.openxmlformats.org/officeDocument/2006/relationships/oleObject"/><Relationship Id="rId5" Target="../media/image1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237838" y="-374073"/>
            <a:ext cx="4453010" cy="11035146"/>
            <a:chOff x="0" y="0"/>
            <a:chExt cx="1172809" cy="2906376"/>
          </a:xfrm>
        </p:grpSpPr>
        <p:sp>
          <p:nvSpPr>
            <p:cNvPr name="Freeform 3" id="3"/>
            <p:cNvSpPr/>
            <p:nvPr/>
          </p:nvSpPr>
          <p:spPr>
            <a:xfrm flipH="false" flipV="false" rot="0">
              <a:off x="0" y="0"/>
              <a:ext cx="1172809" cy="2906376"/>
            </a:xfrm>
            <a:custGeom>
              <a:avLst/>
              <a:gdLst/>
              <a:ahLst/>
              <a:cxnLst/>
              <a:rect r="r" b="b" t="t" l="l"/>
              <a:pathLst>
                <a:path h="2906376" w="1172809">
                  <a:moveTo>
                    <a:pt x="0" y="0"/>
                  </a:moveTo>
                  <a:lnTo>
                    <a:pt x="1172809" y="0"/>
                  </a:lnTo>
                  <a:lnTo>
                    <a:pt x="1172809" y="2906376"/>
                  </a:lnTo>
                  <a:lnTo>
                    <a:pt x="0" y="2906376"/>
                  </a:lnTo>
                  <a:close/>
                </a:path>
              </a:pathLst>
            </a:custGeom>
            <a:solidFill>
              <a:srgbClr val="5E17EB"/>
            </a:solidFill>
          </p:spPr>
        </p:sp>
        <p:sp>
          <p:nvSpPr>
            <p:cNvPr name="TextBox 4" id="4"/>
            <p:cNvSpPr txBox="true"/>
            <p:nvPr/>
          </p:nvSpPr>
          <p:spPr>
            <a:xfrm>
              <a:off x="0" y="38100"/>
              <a:ext cx="1172809" cy="2868276"/>
            </a:xfrm>
            <a:prstGeom prst="rect">
              <a:avLst/>
            </a:prstGeom>
          </p:spPr>
          <p:txBody>
            <a:bodyPr anchor="ctr" rtlCol="false" tIns="50800" lIns="50800" bIns="50800" rIns="50800"/>
            <a:lstStyle/>
            <a:p>
              <a:pPr algn="ctr">
                <a:lnSpc>
                  <a:spcPts val="2600"/>
                </a:lnSpc>
              </a:pPr>
            </a:p>
          </p:txBody>
        </p:sp>
      </p:grpSp>
      <p:grpSp>
        <p:nvGrpSpPr>
          <p:cNvPr name="Group 5" id="5"/>
          <p:cNvGrpSpPr/>
          <p:nvPr/>
        </p:nvGrpSpPr>
        <p:grpSpPr>
          <a:xfrm rot="0">
            <a:off x="15277930" y="1028700"/>
            <a:ext cx="1981370" cy="747364"/>
            <a:chOff x="0" y="0"/>
            <a:chExt cx="1812520" cy="683675"/>
          </a:xfrm>
        </p:grpSpPr>
        <p:sp>
          <p:nvSpPr>
            <p:cNvPr name="Freeform 6" id="6"/>
            <p:cNvSpPr/>
            <p:nvPr/>
          </p:nvSpPr>
          <p:spPr>
            <a:xfrm flipH="false" flipV="false" rot="0">
              <a:off x="0" y="0"/>
              <a:ext cx="1812520" cy="683675"/>
            </a:xfrm>
            <a:custGeom>
              <a:avLst/>
              <a:gdLst/>
              <a:ahLst/>
              <a:cxnLst/>
              <a:rect r="r" b="b" t="t" l="l"/>
              <a:pathLst>
                <a:path h="683675" w="1812520">
                  <a:moveTo>
                    <a:pt x="199275" y="0"/>
                  </a:moveTo>
                  <a:lnTo>
                    <a:pt x="1613245" y="0"/>
                  </a:lnTo>
                  <a:cubicBezTo>
                    <a:pt x="1666096" y="0"/>
                    <a:pt x="1716782" y="20995"/>
                    <a:pt x="1754154" y="58366"/>
                  </a:cubicBezTo>
                  <a:cubicBezTo>
                    <a:pt x="1791525" y="95738"/>
                    <a:pt x="1812520" y="146424"/>
                    <a:pt x="1812520" y="199275"/>
                  </a:cubicBezTo>
                  <a:lnTo>
                    <a:pt x="1812520" y="484400"/>
                  </a:lnTo>
                  <a:cubicBezTo>
                    <a:pt x="1812520" y="537251"/>
                    <a:pt x="1791525" y="587937"/>
                    <a:pt x="1754154" y="625308"/>
                  </a:cubicBezTo>
                  <a:cubicBezTo>
                    <a:pt x="1716782" y="662680"/>
                    <a:pt x="1666096" y="683675"/>
                    <a:pt x="1613245" y="683675"/>
                  </a:cubicBezTo>
                  <a:lnTo>
                    <a:pt x="199275" y="683675"/>
                  </a:lnTo>
                  <a:cubicBezTo>
                    <a:pt x="146424" y="683675"/>
                    <a:pt x="95738" y="662680"/>
                    <a:pt x="58366" y="625308"/>
                  </a:cubicBezTo>
                  <a:cubicBezTo>
                    <a:pt x="20995" y="587937"/>
                    <a:pt x="0" y="537251"/>
                    <a:pt x="0" y="484400"/>
                  </a:cubicBezTo>
                  <a:lnTo>
                    <a:pt x="0" y="199275"/>
                  </a:lnTo>
                  <a:cubicBezTo>
                    <a:pt x="0" y="146424"/>
                    <a:pt x="20995" y="95738"/>
                    <a:pt x="58366" y="58366"/>
                  </a:cubicBezTo>
                  <a:cubicBezTo>
                    <a:pt x="95738" y="20995"/>
                    <a:pt x="146424" y="0"/>
                    <a:pt x="199275" y="0"/>
                  </a:cubicBezTo>
                  <a:close/>
                </a:path>
              </a:pathLst>
            </a:custGeom>
            <a:solidFill>
              <a:srgbClr val="FFFFFF"/>
            </a:solidFill>
          </p:spPr>
        </p:sp>
        <p:sp>
          <p:nvSpPr>
            <p:cNvPr name="TextBox 7" id="7"/>
            <p:cNvSpPr txBox="true"/>
            <p:nvPr/>
          </p:nvSpPr>
          <p:spPr>
            <a:xfrm>
              <a:off x="0" y="38100"/>
              <a:ext cx="1812520" cy="645575"/>
            </a:xfrm>
            <a:prstGeom prst="rect">
              <a:avLst/>
            </a:prstGeom>
          </p:spPr>
          <p:txBody>
            <a:bodyPr anchor="ctr" rtlCol="false" tIns="50800" lIns="50800" bIns="50800" rIns="50800"/>
            <a:lstStyle/>
            <a:p>
              <a:pPr algn="ctr">
                <a:lnSpc>
                  <a:spcPts val="2600"/>
                </a:lnSpc>
              </a:pPr>
            </a:p>
          </p:txBody>
        </p:sp>
      </p:grpSp>
      <p:sp>
        <p:nvSpPr>
          <p:cNvPr name="Freeform 8" id="8"/>
          <p:cNvSpPr/>
          <p:nvPr/>
        </p:nvSpPr>
        <p:spPr>
          <a:xfrm flipH="false" flipV="false" rot="-10800000">
            <a:off x="15277930" y="8952838"/>
            <a:ext cx="667677" cy="305462"/>
          </a:xfrm>
          <a:custGeom>
            <a:avLst/>
            <a:gdLst/>
            <a:ahLst/>
            <a:cxnLst/>
            <a:rect r="r" b="b" t="t" l="l"/>
            <a:pathLst>
              <a:path h="305462" w="667677">
                <a:moveTo>
                  <a:pt x="0" y="0"/>
                </a:moveTo>
                <a:lnTo>
                  <a:pt x="667677" y="0"/>
                </a:lnTo>
                <a:lnTo>
                  <a:pt x="667677" y="305462"/>
                </a:lnTo>
                <a:lnTo>
                  <a:pt x="0" y="305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true" flipV="false" rot="-10800000">
            <a:off x="16591623" y="8952838"/>
            <a:ext cx="667677" cy="305462"/>
          </a:xfrm>
          <a:custGeom>
            <a:avLst/>
            <a:gdLst/>
            <a:ahLst/>
            <a:cxnLst/>
            <a:rect r="r" b="b" t="t" l="l"/>
            <a:pathLst>
              <a:path h="305462" w="667677">
                <a:moveTo>
                  <a:pt x="667677" y="0"/>
                </a:moveTo>
                <a:lnTo>
                  <a:pt x="0" y="0"/>
                </a:lnTo>
                <a:lnTo>
                  <a:pt x="0" y="305462"/>
                </a:lnTo>
                <a:lnTo>
                  <a:pt x="667677" y="305462"/>
                </a:lnTo>
                <a:lnTo>
                  <a:pt x="667677"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0" id="10"/>
          <p:cNvGrpSpPr/>
          <p:nvPr/>
        </p:nvGrpSpPr>
        <p:grpSpPr>
          <a:xfrm rot="0">
            <a:off x="13824748" y="-374073"/>
            <a:ext cx="413090" cy="11035146"/>
            <a:chOff x="0" y="0"/>
            <a:chExt cx="108797" cy="2906376"/>
          </a:xfrm>
        </p:grpSpPr>
        <p:sp>
          <p:nvSpPr>
            <p:cNvPr name="Freeform 11" id="11"/>
            <p:cNvSpPr/>
            <p:nvPr/>
          </p:nvSpPr>
          <p:spPr>
            <a:xfrm flipH="false" flipV="false" rot="0">
              <a:off x="0" y="0"/>
              <a:ext cx="108797" cy="2906376"/>
            </a:xfrm>
            <a:custGeom>
              <a:avLst/>
              <a:gdLst/>
              <a:ahLst/>
              <a:cxnLst/>
              <a:rect r="r" b="b" t="t" l="l"/>
              <a:pathLst>
                <a:path h="2906376" w="108797">
                  <a:moveTo>
                    <a:pt x="0" y="0"/>
                  </a:moveTo>
                  <a:lnTo>
                    <a:pt x="108797" y="0"/>
                  </a:lnTo>
                  <a:lnTo>
                    <a:pt x="108797" y="2906376"/>
                  </a:lnTo>
                  <a:lnTo>
                    <a:pt x="0" y="2906376"/>
                  </a:lnTo>
                  <a:close/>
                </a:path>
              </a:pathLst>
            </a:custGeom>
            <a:solidFill>
              <a:srgbClr val="5E17EB">
                <a:alpha val="80000"/>
              </a:srgbClr>
            </a:solidFill>
          </p:spPr>
        </p:sp>
        <p:sp>
          <p:nvSpPr>
            <p:cNvPr name="TextBox 12" id="12"/>
            <p:cNvSpPr txBox="true"/>
            <p:nvPr/>
          </p:nvSpPr>
          <p:spPr>
            <a:xfrm>
              <a:off x="0" y="38100"/>
              <a:ext cx="108797" cy="2868276"/>
            </a:xfrm>
            <a:prstGeom prst="rect">
              <a:avLst/>
            </a:prstGeom>
          </p:spPr>
          <p:txBody>
            <a:bodyPr anchor="ctr" rtlCol="false" tIns="50800" lIns="50800" bIns="50800" rIns="50800"/>
            <a:lstStyle/>
            <a:p>
              <a:pPr algn="ctr">
                <a:lnSpc>
                  <a:spcPts val="2600"/>
                </a:lnSpc>
              </a:pPr>
            </a:p>
          </p:txBody>
        </p:sp>
      </p:grpSp>
      <p:grpSp>
        <p:nvGrpSpPr>
          <p:cNvPr name="Group 13" id="13"/>
          <p:cNvGrpSpPr/>
          <p:nvPr/>
        </p:nvGrpSpPr>
        <p:grpSpPr>
          <a:xfrm rot="0">
            <a:off x="13411659" y="-374073"/>
            <a:ext cx="413090" cy="11035146"/>
            <a:chOff x="0" y="0"/>
            <a:chExt cx="108797" cy="2906376"/>
          </a:xfrm>
        </p:grpSpPr>
        <p:sp>
          <p:nvSpPr>
            <p:cNvPr name="Freeform 14" id="14"/>
            <p:cNvSpPr/>
            <p:nvPr/>
          </p:nvSpPr>
          <p:spPr>
            <a:xfrm flipH="false" flipV="false" rot="0">
              <a:off x="0" y="0"/>
              <a:ext cx="108797" cy="2906376"/>
            </a:xfrm>
            <a:custGeom>
              <a:avLst/>
              <a:gdLst/>
              <a:ahLst/>
              <a:cxnLst/>
              <a:rect r="r" b="b" t="t" l="l"/>
              <a:pathLst>
                <a:path h="2906376" w="108797">
                  <a:moveTo>
                    <a:pt x="0" y="0"/>
                  </a:moveTo>
                  <a:lnTo>
                    <a:pt x="108797" y="0"/>
                  </a:lnTo>
                  <a:lnTo>
                    <a:pt x="108797" y="2906376"/>
                  </a:lnTo>
                  <a:lnTo>
                    <a:pt x="0" y="2906376"/>
                  </a:lnTo>
                  <a:close/>
                </a:path>
              </a:pathLst>
            </a:custGeom>
            <a:solidFill>
              <a:srgbClr val="5E17EB">
                <a:alpha val="60000"/>
              </a:srgbClr>
            </a:solidFill>
          </p:spPr>
        </p:sp>
        <p:sp>
          <p:nvSpPr>
            <p:cNvPr name="TextBox 15" id="15"/>
            <p:cNvSpPr txBox="true"/>
            <p:nvPr/>
          </p:nvSpPr>
          <p:spPr>
            <a:xfrm>
              <a:off x="0" y="38100"/>
              <a:ext cx="108797" cy="2868276"/>
            </a:xfrm>
            <a:prstGeom prst="rect">
              <a:avLst/>
            </a:prstGeom>
          </p:spPr>
          <p:txBody>
            <a:bodyPr anchor="ctr" rtlCol="false" tIns="50800" lIns="50800" bIns="50800" rIns="50800"/>
            <a:lstStyle/>
            <a:p>
              <a:pPr algn="ctr">
                <a:lnSpc>
                  <a:spcPts val="2600"/>
                </a:lnSpc>
              </a:pPr>
            </a:p>
          </p:txBody>
        </p:sp>
      </p:grpSp>
      <p:grpSp>
        <p:nvGrpSpPr>
          <p:cNvPr name="Group 16" id="16"/>
          <p:cNvGrpSpPr/>
          <p:nvPr/>
        </p:nvGrpSpPr>
        <p:grpSpPr>
          <a:xfrm rot="0">
            <a:off x="1028700" y="1028700"/>
            <a:ext cx="566266" cy="566266"/>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lnTo>
                    <a:pt x="466396" y="87561"/>
                  </a:lnTo>
                  <a:lnTo>
                    <a:pt x="553838" y="27679"/>
                  </a:lnTo>
                  <a:lnTo>
                    <a:pt x="578287" y="131093"/>
                  </a:lnTo>
                  <a:lnTo>
                    <a:pt x="681363" y="106978"/>
                  </a:lnTo>
                  <a:lnTo>
                    <a:pt x="666963" y="212279"/>
                  </a:lnTo>
                  <a:lnTo>
                    <a:pt x="771752" y="227186"/>
                  </a:lnTo>
                  <a:lnTo>
                    <a:pt x="720448" y="320152"/>
                  </a:lnTo>
                  <a:lnTo>
                    <a:pt x="812800" y="372069"/>
                  </a:lnTo>
                  <a:lnTo>
                    <a:pt x="731520" y="440145"/>
                  </a:lnTo>
                  <a:lnTo>
                    <a:pt x="798961" y="522061"/>
                  </a:lnTo>
                  <a:lnTo>
                    <a:pt x="698682" y="556053"/>
                  </a:lnTo>
                  <a:lnTo>
                    <a:pt x="732104" y="656904"/>
                  </a:lnTo>
                  <a:lnTo>
                    <a:pt x="626370" y="652219"/>
                  </a:lnTo>
                  <a:lnTo>
                    <a:pt x="621259" y="758384"/>
                  </a:lnTo>
                  <a:lnTo>
                    <a:pt x="524350" y="715658"/>
                  </a:lnTo>
                  <a:lnTo>
                    <a:pt x="481396" y="812800"/>
                  </a:lnTo>
                  <a:lnTo>
                    <a:pt x="406400" y="737801"/>
                  </a:lnTo>
                  <a:lnTo>
                    <a:pt x="331404" y="812800"/>
                  </a:lnTo>
                  <a:lnTo>
                    <a:pt x="288450" y="715658"/>
                  </a:lnTo>
                  <a:lnTo>
                    <a:pt x="191541" y="758384"/>
                  </a:lnTo>
                  <a:lnTo>
                    <a:pt x="186430" y="652219"/>
                  </a:lnTo>
                  <a:lnTo>
                    <a:pt x="80696" y="656904"/>
                  </a:lnTo>
                  <a:lnTo>
                    <a:pt x="114118" y="556053"/>
                  </a:lnTo>
                  <a:lnTo>
                    <a:pt x="13839" y="522061"/>
                  </a:lnTo>
                  <a:lnTo>
                    <a:pt x="81280" y="440145"/>
                  </a:lnTo>
                  <a:lnTo>
                    <a:pt x="0" y="372069"/>
                  </a:lnTo>
                  <a:lnTo>
                    <a:pt x="92352" y="320152"/>
                  </a:lnTo>
                  <a:lnTo>
                    <a:pt x="41047" y="227186"/>
                  </a:lnTo>
                  <a:lnTo>
                    <a:pt x="145837" y="212279"/>
                  </a:lnTo>
                  <a:lnTo>
                    <a:pt x="131437" y="106978"/>
                  </a:lnTo>
                  <a:lnTo>
                    <a:pt x="234513" y="131093"/>
                  </a:lnTo>
                  <a:lnTo>
                    <a:pt x="258962" y="27679"/>
                  </a:lnTo>
                  <a:lnTo>
                    <a:pt x="346404" y="87561"/>
                  </a:lnTo>
                  <a:lnTo>
                    <a:pt x="406400" y="0"/>
                  </a:lnTo>
                  <a:close/>
                </a:path>
              </a:pathLst>
            </a:custGeom>
            <a:solidFill>
              <a:srgbClr val="000000"/>
            </a:solidFill>
          </p:spPr>
        </p:sp>
        <p:sp>
          <p:nvSpPr>
            <p:cNvPr name="TextBox 18" id="18"/>
            <p:cNvSpPr txBox="true"/>
            <p:nvPr/>
          </p:nvSpPr>
          <p:spPr>
            <a:xfrm>
              <a:off x="127000" y="165100"/>
              <a:ext cx="558800" cy="520700"/>
            </a:xfrm>
            <a:prstGeom prst="rect">
              <a:avLst/>
            </a:prstGeom>
          </p:spPr>
          <p:txBody>
            <a:bodyPr anchor="ctr" rtlCol="false" tIns="50800" lIns="50800" bIns="50800" rIns="50800"/>
            <a:lstStyle/>
            <a:p>
              <a:pPr algn="ctr">
                <a:lnSpc>
                  <a:spcPts val="2600"/>
                </a:lnSpc>
              </a:pPr>
            </a:p>
          </p:txBody>
        </p:sp>
      </p:grpSp>
      <p:grpSp>
        <p:nvGrpSpPr>
          <p:cNvPr name="Group 19" id="19"/>
          <p:cNvGrpSpPr/>
          <p:nvPr/>
        </p:nvGrpSpPr>
        <p:grpSpPr>
          <a:xfrm rot="0">
            <a:off x="1253768" y="1028700"/>
            <a:ext cx="566266" cy="566266"/>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lnTo>
                    <a:pt x="466396" y="87561"/>
                  </a:lnTo>
                  <a:lnTo>
                    <a:pt x="553838" y="27679"/>
                  </a:lnTo>
                  <a:lnTo>
                    <a:pt x="578287" y="131093"/>
                  </a:lnTo>
                  <a:lnTo>
                    <a:pt x="681363" y="106978"/>
                  </a:lnTo>
                  <a:lnTo>
                    <a:pt x="666963" y="212279"/>
                  </a:lnTo>
                  <a:lnTo>
                    <a:pt x="771752" y="227186"/>
                  </a:lnTo>
                  <a:lnTo>
                    <a:pt x="720448" y="320152"/>
                  </a:lnTo>
                  <a:lnTo>
                    <a:pt x="812800" y="372069"/>
                  </a:lnTo>
                  <a:lnTo>
                    <a:pt x="731520" y="440145"/>
                  </a:lnTo>
                  <a:lnTo>
                    <a:pt x="798961" y="522061"/>
                  </a:lnTo>
                  <a:lnTo>
                    <a:pt x="698682" y="556053"/>
                  </a:lnTo>
                  <a:lnTo>
                    <a:pt x="732104" y="656904"/>
                  </a:lnTo>
                  <a:lnTo>
                    <a:pt x="626370" y="652219"/>
                  </a:lnTo>
                  <a:lnTo>
                    <a:pt x="621259" y="758384"/>
                  </a:lnTo>
                  <a:lnTo>
                    <a:pt x="524350" y="715658"/>
                  </a:lnTo>
                  <a:lnTo>
                    <a:pt x="481396" y="812800"/>
                  </a:lnTo>
                  <a:lnTo>
                    <a:pt x="406400" y="737801"/>
                  </a:lnTo>
                  <a:lnTo>
                    <a:pt x="331404" y="812800"/>
                  </a:lnTo>
                  <a:lnTo>
                    <a:pt x="288450" y="715658"/>
                  </a:lnTo>
                  <a:lnTo>
                    <a:pt x="191541" y="758384"/>
                  </a:lnTo>
                  <a:lnTo>
                    <a:pt x="186430" y="652219"/>
                  </a:lnTo>
                  <a:lnTo>
                    <a:pt x="80696" y="656904"/>
                  </a:lnTo>
                  <a:lnTo>
                    <a:pt x="114118" y="556053"/>
                  </a:lnTo>
                  <a:lnTo>
                    <a:pt x="13839" y="522061"/>
                  </a:lnTo>
                  <a:lnTo>
                    <a:pt x="81280" y="440145"/>
                  </a:lnTo>
                  <a:lnTo>
                    <a:pt x="0" y="372069"/>
                  </a:lnTo>
                  <a:lnTo>
                    <a:pt x="92352" y="320152"/>
                  </a:lnTo>
                  <a:lnTo>
                    <a:pt x="41047" y="227186"/>
                  </a:lnTo>
                  <a:lnTo>
                    <a:pt x="145837" y="212279"/>
                  </a:lnTo>
                  <a:lnTo>
                    <a:pt x="131437" y="106978"/>
                  </a:lnTo>
                  <a:lnTo>
                    <a:pt x="234513" y="131093"/>
                  </a:lnTo>
                  <a:lnTo>
                    <a:pt x="258962" y="27679"/>
                  </a:lnTo>
                  <a:lnTo>
                    <a:pt x="346404" y="87561"/>
                  </a:lnTo>
                  <a:lnTo>
                    <a:pt x="406400" y="0"/>
                  </a:lnTo>
                  <a:close/>
                </a:path>
              </a:pathLst>
            </a:custGeom>
            <a:solidFill>
              <a:srgbClr val="5E17EB"/>
            </a:solidFill>
          </p:spPr>
        </p:sp>
        <p:sp>
          <p:nvSpPr>
            <p:cNvPr name="TextBox 21" id="21"/>
            <p:cNvSpPr txBox="true"/>
            <p:nvPr/>
          </p:nvSpPr>
          <p:spPr>
            <a:xfrm>
              <a:off x="127000" y="165100"/>
              <a:ext cx="558800" cy="520700"/>
            </a:xfrm>
            <a:prstGeom prst="rect">
              <a:avLst/>
            </a:prstGeom>
          </p:spPr>
          <p:txBody>
            <a:bodyPr anchor="ctr" rtlCol="false" tIns="50800" lIns="50800" bIns="50800" rIns="50800"/>
            <a:lstStyle/>
            <a:p>
              <a:pPr algn="ctr">
                <a:lnSpc>
                  <a:spcPts val="2600"/>
                </a:lnSpc>
              </a:pPr>
            </a:p>
          </p:txBody>
        </p:sp>
      </p:grpSp>
      <p:sp>
        <p:nvSpPr>
          <p:cNvPr name="TextBox 22" id="22"/>
          <p:cNvSpPr txBox="true"/>
          <p:nvPr/>
        </p:nvSpPr>
        <p:spPr>
          <a:xfrm rot="0">
            <a:off x="1028700" y="3330110"/>
            <a:ext cx="11307754" cy="3406156"/>
          </a:xfrm>
          <a:prstGeom prst="rect">
            <a:avLst/>
          </a:prstGeom>
        </p:spPr>
        <p:txBody>
          <a:bodyPr anchor="t" rtlCol="false" tIns="0" lIns="0" bIns="0" rIns="0">
            <a:spAutoFit/>
          </a:bodyPr>
          <a:lstStyle/>
          <a:p>
            <a:pPr algn="l">
              <a:lnSpc>
                <a:spcPts val="6600"/>
              </a:lnSpc>
            </a:pPr>
            <a:r>
              <a:rPr lang="en-US" sz="6600" b="true">
                <a:solidFill>
                  <a:srgbClr val="000000"/>
                </a:solidFill>
                <a:latin typeface="Neue Machina Ultra-Bold"/>
                <a:ea typeface="Neue Machina Ultra-Bold"/>
                <a:cs typeface="Neue Machina Ultra-Bold"/>
                <a:sym typeface="Neue Machina Ultra-Bold"/>
              </a:rPr>
              <a:t>Probing Moto</a:t>
            </a:r>
            <a:r>
              <a:rPr lang="en-US" sz="6600" b="true">
                <a:solidFill>
                  <a:srgbClr val="000000"/>
                </a:solidFill>
                <a:latin typeface="Neue Machina Ultra-Bold"/>
                <a:ea typeface="Neue Machina Ultra-Bold"/>
                <a:cs typeface="Neue Machina Ultra-Bold"/>
                <a:sym typeface="Neue Machina Ultra-Bold"/>
              </a:rPr>
              <a:t>r Learning in Embodied Neural Networks</a:t>
            </a:r>
          </a:p>
          <a:p>
            <a:pPr algn="l">
              <a:lnSpc>
                <a:spcPts val="6600"/>
              </a:lnSpc>
            </a:pPr>
          </a:p>
        </p:txBody>
      </p:sp>
      <p:sp>
        <p:nvSpPr>
          <p:cNvPr name="Freeform 23" id="23"/>
          <p:cNvSpPr/>
          <p:nvPr/>
        </p:nvSpPr>
        <p:spPr>
          <a:xfrm flipH="false" flipV="false" rot="0">
            <a:off x="7053739" y="5319161"/>
            <a:ext cx="4967839" cy="4967839"/>
          </a:xfrm>
          <a:custGeom>
            <a:avLst/>
            <a:gdLst/>
            <a:ahLst/>
            <a:cxnLst/>
            <a:rect r="r" b="b" t="t" l="l"/>
            <a:pathLst>
              <a:path h="4967839" w="4967839">
                <a:moveTo>
                  <a:pt x="0" y="0"/>
                </a:moveTo>
                <a:lnTo>
                  <a:pt x="4967839" y="0"/>
                </a:lnTo>
                <a:lnTo>
                  <a:pt x="4967839" y="4967839"/>
                </a:lnTo>
                <a:lnTo>
                  <a:pt x="0" y="4967839"/>
                </a:lnTo>
                <a:lnTo>
                  <a:pt x="0" y="0"/>
                </a:lnTo>
                <a:close/>
              </a:path>
            </a:pathLst>
          </a:custGeom>
          <a:blipFill>
            <a:blip r:embed="rId5"/>
            <a:stretch>
              <a:fillRect l="0" t="0" r="0" b="0"/>
            </a:stretch>
          </a:blipFill>
        </p:spPr>
      </p:sp>
      <p:sp>
        <p:nvSpPr>
          <p:cNvPr name="TextBox 24" id="24"/>
          <p:cNvSpPr txBox="true"/>
          <p:nvPr/>
        </p:nvSpPr>
        <p:spPr>
          <a:xfrm rot="0">
            <a:off x="1028700" y="8906510"/>
            <a:ext cx="2768686" cy="351790"/>
          </a:xfrm>
          <a:prstGeom prst="rect">
            <a:avLst/>
          </a:prstGeom>
        </p:spPr>
        <p:txBody>
          <a:bodyPr anchor="t" rtlCol="false" tIns="0" lIns="0" bIns="0" rIns="0">
            <a:spAutoFit/>
          </a:bodyPr>
          <a:lstStyle/>
          <a:p>
            <a:pPr algn="l">
              <a:lnSpc>
                <a:spcPts val="2600"/>
              </a:lnSpc>
            </a:pPr>
            <a:r>
              <a:rPr lang="en-US" sz="2600" b="true">
                <a:solidFill>
                  <a:srgbClr val="5E17EB"/>
                </a:solidFill>
                <a:latin typeface="Neue Machina Ultra-Bold"/>
                <a:ea typeface="Neue Machina Ultra-Bold"/>
                <a:cs typeface="Neue Machina Ultra-Bold"/>
                <a:sym typeface="Neue Machina Ultra-Bold"/>
              </a:rPr>
              <a:t>Presented by</a:t>
            </a:r>
          </a:p>
        </p:txBody>
      </p:sp>
      <p:sp>
        <p:nvSpPr>
          <p:cNvPr name="TextBox 25" id="25"/>
          <p:cNvSpPr txBox="true"/>
          <p:nvPr/>
        </p:nvSpPr>
        <p:spPr>
          <a:xfrm rot="0">
            <a:off x="3795992" y="8906510"/>
            <a:ext cx="2768686" cy="351790"/>
          </a:xfrm>
          <a:prstGeom prst="rect">
            <a:avLst/>
          </a:prstGeom>
        </p:spPr>
        <p:txBody>
          <a:bodyPr anchor="t" rtlCol="false" tIns="0" lIns="0" bIns="0" rIns="0">
            <a:spAutoFit/>
          </a:bodyPr>
          <a:lstStyle/>
          <a:p>
            <a:pPr algn="l">
              <a:lnSpc>
                <a:spcPts val="2600"/>
              </a:lnSpc>
            </a:pPr>
            <a:r>
              <a:rPr lang="en-US" sz="2600" b="true">
                <a:solidFill>
                  <a:srgbClr val="000000"/>
                </a:solidFill>
                <a:latin typeface="Neue Machina Ultra-Bold"/>
                <a:ea typeface="Neue Machina Ultra-Bold"/>
                <a:cs typeface="Neue Machina Ultra-Bold"/>
                <a:sym typeface="Neue Machina Ultra-Bold"/>
              </a:rPr>
              <a:t>Team VPN</a:t>
            </a:r>
          </a:p>
        </p:txBody>
      </p:sp>
      <p:sp>
        <p:nvSpPr>
          <p:cNvPr name="TextBox 26" id="26"/>
          <p:cNvSpPr txBox="true"/>
          <p:nvPr/>
        </p:nvSpPr>
        <p:spPr>
          <a:xfrm rot="0">
            <a:off x="1986562" y="1202040"/>
            <a:ext cx="9172937" cy="351790"/>
          </a:xfrm>
          <a:prstGeom prst="rect">
            <a:avLst/>
          </a:prstGeom>
        </p:spPr>
        <p:txBody>
          <a:bodyPr anchor="t" rtlCol="false" tIns="0" lIns="0" bIns="0" rIns="0">
            <a:spAutoFit/>
          </a:bodyPr>
          <a:lstStyle/>
          <a:p>
            <a:pPr algn="l">
              <a:lnSpc>
                <a:spcPts val="2600"/>
              </a:lnSpc>
            </a:pPr>
            <a:r>
              <a:rPr lang="en-US" sz="2600" b="true">
                <a:solidFill>
                  <a:srgbClr val="000000"/>
                </a:solidFill>
                <a:latin typeface="Neue Machina Ultra-Bold"/>
                <a:ea typeface="Neue Machina Ultra-Bold"/>
                <a:cs typeface="Neue Machina Ultra-Bold"/>
                <a:sym typeface="Neue Machina Ultra-Bold"/>
              </a:rPr>
              <a:t>PROJECT: NeuroAI / Comparing Networks</a:t>
            </a:r>
          </a:p>
        </p:txBody>
      </p:sp>
      <p:sp>
        <p:nvSpPr>
          <p:cNvPr name="TextBox 27" id="27"/>
          <p:cNvSpPr txBox="true"/>
          <p:nvPr/>
        </p:nvSpPr>
        <p:spPr>
          <a:xfrm rot="0">
            <a:off x="15531030" y="1221090"/>
            <a:ext cx="1475170" cy="457835"/>
          </a:xfrm>
          <a:prstGeom prst="rect">
            <a:avLst/>
          </a:prstGeom>
        </p:spPr>
        <p:txBody>
          <a:bodyPr anchor="t" rtlCol="false" tIns="0" lIns="0" bIns="0" rIns="0">
            <a:spAutoFit/>
          </a:bodyPr>
          <a:lstStyle/>
          <a:p>
            <a:pPr algn="ctr">
              <a:lnSpc>
                <a:spcPts val="3399"/>
              </a:lnSpc>
            </a:pPr>
            <a:r>
              <a:rPr lang="en-US" sz="3399" b="true">
                <a:solidFill>
                  <a:srgbClr val="000000"/>
                </a:solidFill>
                <a:latin typeface="Neue Machina Ultra-Bold"/>
                <a:ea typeface="Neue Machina Ultra-Bold"/>
                <a:cs typeface="Neue Machina Ultra-Bold"/>
                <a:sym typeface="Neue Machina Ultra-Bold"/>
              </a:rPr>
              <a:t>2025</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56365" y="3041239"/>
            <a:ext cx="19000729" cy="7554610"/>
            <a:chOff x="0" y="0"/>
            <a:chExt cx="5004307" cy="1989692"/>
          </a:xfrm>
        </p:grpSpPr>
        <p:sp>
          <p:nvSpPr>
            <p:cNvPr name="Freeform 3" id="3"/>
            <p:cNvSpPr/>
            <p:nvPr/>
          </p:nvSpPr>
          <p:spPr>
            <a:xfrm flipH="false" flipV="false" rot="0">
              <a:off x="0" y="0"/>
              <a:ext cx="5004307" cy="1989692"/>
            </a:xfrm>
            <a:custGeom>
              <a:avLst/>
              <a:gdLst/>
              <a:ahLst/>
              <a:cxnLst/>
              <a:rect r="r" b="b" t="t" l="l"/>
              <a:pathLst>
                <a:path h="1989692" w="5004307">
                  <a:moveTo>
                    <a:pt x="0" y="0"/>
                  </a:moveTo>
                  <a:lnTo>
                    <a:pt x="5004307" y="0"/>
                  </a:lnTo>
                  <a:lnTo>
                    <a:pt x="5004307" y="1989692"/>
                  </a:lnTo>
                  <a:lnTo>
                    <a:pt x="0" y="1989692"/>
                  </a:lnTo>
                  <a:close/>
                </a:path>
              </a:pathLst>
            </a:custGeom>
            <a:solidFill>
              <a:srgbClr val="5E17EB"/>
            </a:solidFill>
          </p:spPr>
        </p:sp>
        <p:sp>
          <p:nvSpPr>
            <p:cNvPr name="TextBox 4" id="4"/>
            <p:cNvSpPr txBox="true"/>
            <p:nvPr/>
          </p:nvSpPr>
          <p:spPr>
            <a:xfrm>
              <a:off x="0" y="38100"/>
              <a:ext cx="5004307" cy="1951592"/>
            </a:xfrm>
            <a:prstGeom prst="rect">
              <a:avLst/>
            </a:prstGeom>
          </p:spPr>
          <p:txBody>
            <a:bodyPr anchor="ctr" rtlCol="false" tIns="50800" lIns="50800" bIns="50800" rIns="50800"/>
            <a:lstStyle/>
            <a:p>
              <a:pPr algn="ctr">
                <a:lnSpc>
                  <a:spcPts val="2600"/>
                </a:lnSpc>
              </a:pPr>
            </a:p>
          </p:txBody>
        </p:sp>
      </p:grpSp>
      <p:sp>
        <p:nvSpPr>
          <p:cNvPr name="AutoShape 5" id="5"/>
          <p:cNvSpPr/>
          <p:nvPr/>
        </p:nvSpPr>
        <p:spPr>
          <a:xfrm flipV="true">
            <a:off x="5111374" y="9026925"/>
            <a:ext cx="0" cy="188430"/>
          </a:xfrm>
          <a:prstGeom prst="line">
            <a:avLst/>
          </a:prstGeom>
          <a:ln cap="flat" w="38100">
            <a:solidFill>
              <a:srgbClr val="FFFFFF"/>
            </a:solidFill>
            <a:prstDash val="solid"/>
            <a:headEnd type="none" len="sm" w="sm"/>
            <a:tailEnd type="none" len="sm" w="sm"/>
          </a:ln>
        </p:spPr>
      </p:sp>
      <p:sp>
        <p:nvSpPr>
          <p:cNvPr name="Freeform 6" id="6"/>
          <p:cNvSpPr/>
          <p:nvPr/>
        </p:nvSpPr>
        <p:spPr>
          <a:xfrm flipH="false" flipV="false" rot="-10800000">
            <a:off x="15277930" y="8952838"/>
            <a:ext cx="667677" cy="305462"/>
          </a:xfrm>
          <a:custGeom>
            <a:avLst/>
            <a:gdLst/>
            <a:ahLst/>
            <a:cxnLst/>
            <a:rect r="r" b="b" t="t" l="l"/>
            <a:pathLst>
              <a:path h="305462" w="667677">
                <a:moveTo>
                  <a:pt x="0" y="0"/>
                </a:moveTo>
                <a:lnTo>
                  <a:pt x="667677" y="0"/>
                </a:lnTo>
                <a:lnTo>
                  <a:pt x="667677" y="305462"/>
                </a:lnTo>
                <a:lnTo>
                  <a:pt x="0" y="3054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true" flipV="false" rot="-10800000">
            <a:off x="16591623" y="8952838"/>
            <a:ext cx="667677" cy="305462"/>
          </a:xfrm>
          <a:custGeom>
            <a:avLst/>
            <a:gdLst/>
            <a:ahLst/>
            <a:cxnLst/>
            <a:rect r="r" b="b" t="t" l="l"/>
            <a:pathLst>
              <a:path h="305462" w="667677">
                <a:moveTo>
                  <a:pt x="667677" y="0"/>
                </a:moveTo>
                <a:lnTo>
                  <a:pt x="0" y="0"/>
                </a:lnTo>
                <a:lnTo>
                  <a:pt x="0" y="305462"/>
                </a:lnTo>
                <a:lnTo>
                  <a:pt x="667677" y="305462"/>
                </a:lnTo>
                <a:lnTo>
                  <a:pt x="667677"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8" id="8"/>
          <p:cNvSpPr txBox="true"/>
          <p:nvPr/>
        </p:nvSpPr>
        <p:spPr>
          <a:xfrm rot="0">
            <a:off x="1028700" y="9012554"/>
            <a:ext cx="3836794" cy="245746"/>
          </a:xfrm>
          <a:prstGeom prst="rect">
            <a:avLst/>
          </a:prstGeom>
        </p:spPr>
        <p:txBody>
          <a:bodyPr anchor="t" rtlCol="false" tIns="0" lIns="0" bIns="0" rIns="0">
            <a:spAutoFit/>
          </a:bodyPr>
          <a:lstStyle/>
          <a:p>
            <a:pPr algn="l">
              <a:lnSpc>
                <a:spcPts val="1800"/>
              </a:lnSpc>
            </a:pPr>
            <a:r>
              <a:rPr lang="en-US" sz="1800" b="true">
                <a:solidFill>
                  <a:srgbClr val="FFFFFF"/>
                </a:solidFill>
                <a:latin typeface="Neue Machina Ultra-Bold"/>
                <a:ea typeface="Neue Machina Ultra-Bold"/>
                <a:cs typeface="Neue Machina Ultra-Bold"/>
                <a:sym typeface="Neue Machina Ultra-Bold"/>
              </a:rPr>
              <a:t>NMA Comparing Networks</a:t>
            </a:r>
          </a:p>
        </p:txBody>
      </p:sp>
      <p:sp>
        <p:nvSpPr>
          <p:cNvPr name="TextBox 9" id="9"/>
          <p:cNvSpPr txBox="true"/>
          <p:nvPr/>
        </p:nvSpPr>
        <p:spPr>
          <a:xfrm rot="0">
            <a:off x="5608211" y="9012554"/>
            <a:ext cx="4860227" cy="245746"/>
          </a:xfrm>
          <a:prstGeom prst="rect">
            <a:avLst/>
          </a:prstGeom>
        </p:spPr>
        <p:txBody>
          <a:bodyPr anchor="t" rtlCol="false" tIns="0" lIns="0" bIns="0" rIns="0">
            <a:spAutoFit/>
          </a:bodyPr>
          <a:lstStyle/>
          <a:p>
            <a:pPr algn="l">
              <a:lnSpc>
                <a:spcPts val="1800"/>
              </a:lnSpc>
            </a:pPr>
            <a:r>
              <a:rPr lang="en-US" sz="1800" b="true">
                <a:solidFill>
                  <a:srgbClr val="FFFFFF"/>
                </a:solidFill>
                <a:latin typeface="Neue Machina Ultra-Bold"/>
                <a:ea typeface="Neue Machina Ultra-Bold"/>
                <a:cs typeface="Neue Machina Ultra-Bold"/>
                <a:sym typeface="Neue Machina Ultra-Bold"/>
              </a:rPr>
              <a:t>Q6 FROM THE TEMPLATE ON NMA</a:t>
            </a:r>
          </a:p>
        </p:txBody>
      </p:sp>
      <p:grpSp>
        <p:nvGrpSpPr>
          <p:cNvPr name="Group 10" id="10"/>
          <p:cNvGrpSpPr/>
          <p:nvPr/>
        </p:nvGrpSpPr>
        <p:grpSpPr>
          <a:xfrm rot="0">
            <a:off x="0" y="-703074"/>
            <a:ext cx="19112217" cy="5846574"/>
            <a:chOff x="0" y="0"/>
            <a:chExt cx="2960983" cy="905787"/>
          </a:xfrm>
        </p:grpSpPr>
        <p:sp>
          <p:nvSpPr>
            <p:cNvPr name="Freeform 11" id="11"/>
            <p:cNvSpPr/>
            <p:nvPr/>
          </p:nvSpPr>
          <p:spPr>
            <a:xfrm flipH="false" flipV="false" rot="0">
              <a:off x="0" y="0"/>
              <a:ext cx="2960982" cy="905787"/>
            </a:xfrm>
            <a:custGeom>
              <a:avLst/>
              <a:gdLst/>
              <a:ahLst/>
              <a:cxnLst/>
              <a:rect r="r" b="b" t="t" l="l"/>
              <a:pathLst>
                <a:path h="905787" w="2960982">
                  <a:moveTo>
                    <a:pt x="9317" y="0"/>
                  </a:moveTo>
                  <a:lnTo>
                    <a:pt x="2951666" y="0"/>
                  </a:lnTo>
                  <a:cubicBezTo>
                    <a:pt x="2956811" y="0"/>
                    <a:pt x="2960982" y="4171"/>
                    <a:pt x="2960982" y="9317"/>
                  </a:cubicBezTo>
                  <a:lnTo>
                    <a:pt x="2960982" y="896470"/>
                  </a:lnTo>
                  <a:cubicBezTo>
                    <a:pt x="2960982" y="901616"/>
                    <a:pt x="2956811" y="905787"/>
                    <a:pt x="2951666" y="905787"/>
                  </a:cubicBezTo>
                  <a:lnTo>
                    <a:pt x="9317" y="905787"/>
                  </a:lnTo>
                  <a:cubicBezTo>
                    <a:pt x="4171" y="905787"/>
                    <a:pt x="0" y="901616"/>
                    <a:pt x="0" y="896470"/>
                  </a:cubicBezTo>
                  <a:lnTo>
                    <a:pt x="0" y="9317"/>
                  </a:lnTo>
                  <a:cubicBezTo>
                    <a:pt x="0" y="4171"/>
                    <a:pt x="4171" y="0"/>
                    <a:pt x="9317" y="0"/>
                  </a:cubicBezTo>
                  <a:close/>
                </a:path>
              </a:pathLst>
            </a:custGeom>
            <a:blipFill>
              <a:blip r:embed="rId4"/>
              <a:stretch>
                <a:fillRect l="0" t="-31724" r="0" b="-31724"/>
              </a:stretch>
            </a:blipFill>
          </p:spPr>
        </p:sp>
      </p:grpSp>
      <p:sp>
        <p:nvSpPr>
          <p:cNvPr name="TextBox 12" id="12"/>
          <p:cNvSpPr txBox="true"/>
          <p:nvPr/>
        </p:nvSpPr>
        <p:spPr>
          <a:xfrm rot="0">
            <a:off x="1028700" y="5827987"/>
            <a:ext cx="16230600" cy="1279528"/>
          </a:xfrm>
          <a:prstGeom prst="rect">
            <a:avLst/>
          </a:prstGeom>
        </p:spPr>
        <p:txBody>
          <a:bodyPr anchor="t" rtlCol="false" tIns="0" lIns="0" bIns="0" rIns="0">
            <a:spAutoFit/>
          </a:bodyPr>
          <a:lstStyle/>
          <a:p>
            <a:pPr algn="l">
              <a:lnSpc>
                <a:spcPts val="9500"/>
              </a:lnSpc>
            </a:pPr>
            <a:r>
              <a:rPr lang="en-US" sz="9500" b="true">
                <a:solidFill>
                  <a:srgbClr val="FFFFFF"/>
                </a:solidFill>
                <a:latin typeface="Neue Machina Ultra-Bold"/>
                <a:ea typeface="Neue Machina Ultra-Bold"/>
                <a:cs typeface="Neue Machina Ultra-Bold"/>
                <a:sym typeface="Neue Machina Ultra-Bold"/>
              </a:rPr>
              <a:t>Latent Visualization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flipV="true">
            <a:off x="5111374" y="9026925"/>
            <a:ext cx="0" cy="188430"/>
          </a:xfrm>
          <a:prstGeom prst="line">
            <a:avLst/>
          </a:prstGeom>
          <a:ln cap="flat" w="38100">
            <a:solidFill>
              <a:srgbClr val="000000"/>
            </a:solidFill>
            <a:prstDash val="solid"/>
            <a:headEnd type="none" len="sm" w="sm"/>
            <a:tailEnd type="none" len="sm" w="sm"/>
          </a:ln>
        </p:spPr>
      </p:sp>
      <p:sp>
        <p:nvSpPr>
          <p:cNvPr name="Freeform 3" id="3"/>
          <p:cNvSpPr/>
          <p:nvPr/>
        </p:nvSpPr>
        <p:spPr>
          <a:xfrm flipH="false" flipV="false" rot="-10800000">
            <a:off x="15277930" y="8952838"/>
            <a:ext cx="667677" cy="305462"/>
          </a:xfrm>
          <a:custGeom>
            <a:avLst/>
            <a:gdLst/>
            <a:ahLst/>
            <a:cxnLst/>
            <a:rect r="r" b="b" t="t" l="l"/>
            <a:pathLst>
              <a:path h="305462" w="667677">
                <a:moveTo>
                  <a:pt x="0" y="0"/>
                </a:moveTo>
                <a:lnTo>
                  <a:pt x="667677" y="0"/>
                </a:lnTo>
                <a:lnTo>
                  <a:pt x="667677" y="305462"/>
                </a:lnTo>
                <a:lnTo>
                  <a:pt x="0" y="305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false" rot="-10800000">
            <a:off x="16591623" y="8952838"/>
            <a:ext cx="667677" cy="305462"/>
          </a:xfrm>
          <a:custGeom>
            <a:avLst/>
            <a:gdLst/>
            <a:ahLst/>
            <a:cxnLst/>
            <a:rect r="r" b="b" t="t" l="l"/>
            <a:pathLst>
              <a:path h="305462" w="667677">
                <a:moveTo>
                  <a:pt x="667677" y="0"/>
                </a:moveTo>
                <a:lnTo>
                  <a:pt x="0" y="0"/>
                </a:lnTo>
                <a:lnTo>
                  <a:pt x="0" y="305462"/>
                </a:lnTo>
                <a:lnTo>
                  <a:pt x="667677" y="305462"/>
                </a:lnTo>
                <a:lnTo>
                  <a:pt x="667677"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842445" y="2586009"/>
            <a:ext cx="6398523" cy="4031991"/>
          </a:xfrm>
          <a:custGeom>
            <a:avLst/>
            <a:gdLst/>
            <a:ahLst/>
            <a:cxnLst/>
            <a:rect r="r" b="b" t="t" l="l"/>
            <a:pathLst>
              <a:path h="4031991" w="6398523">
                <a:moveTo>
                  <a:pt x="0" y="0"/>
                </a:moveTo>
                <a:lnTo>
                  <a:pt x="6398524" y="0"/>
                </a:lnTo>
                <a:lnTo>
                  <a:pt x="6398524" y="4031990"/>
                </a:lnTo>
                <a:lnTo>
                  <a:pt x="0" y="4031990"/>
                </a:lnTo>
                <a:lnTo>
                  <a:pt x="0" y="0"/>
                </a:lnTo>
                <a:close/>
              </a:path>
            </a:pathLst>
          </a:custGeom>
          <a:blipFill>
            <a:blip r:embed="rId5"/>
            <a:stretch>
              <a:fillRect l="0" t="-5370" r="-97304" b="-101673"/>
            </a:stretch>
          </a:blipFill>
        </p:spPr>
      </p:sp>
      <p:sp>
        <p:nvSpPr>
          <p:cNvPr name="TextBox 6" id="6"/>
          <p:cNvSpPr txBox="true"/>
          <p:nvPr/>
        </p:nvSpPr>
        <p:spPr>
          <a:xfrm rot="0">
            <a:off x="1028700" y="9012554"/>
            <a:ext cx="3836794" cy="245746"/>
          </a:xfrm>
          <a:prstGeom prst="rect">
            <a:avLst/>
          </a:prstGeom>
        </p:spPr>
        <p:txBody>
          <a:bodyPr anchor="t" rtlCol="false" tIns="0" lIns="0" bIns="0" rIns="0">
            <a:spAutoFit/>
          </a:bodyPr>
          <a:lstStyle/>
          <a:p>
            <a:pPr algn="l">
              <a:lnSpc>
                <a:spcPts val="1800"/>
              </a:lnSpc>
            </a:pPr>
            <a:r>
              <a:rPr lang="en-US" sz="1800" b="true">
                <a:solidFill>
                  <a:srgbClr val="000000"/>
                </a:solidFill>
                <a:latin typeface="Neue Machina Ultra-Bold"/>
                <a:ea typeface="Neue Machina Ultra-Bold"/>
                <a:cs typeface="Neue Machina Ultra-Bold"/>
                <a:sym typeface="Neue Machina Ultra-Bold"/>
              </a:rPr>
              <a:t>NMA Compar</a:t>
            </a:r>
            <a:r>
              <a:rPr lang="en-US" sz="1800" b="true">
                <a:solidFill>
                  <a:srgbClr val="000000"/>
                </a:solidFill>
                <a:latin typeface="Neue Machina Ultra-Bold"/>
                <a:ea typeface="Neue Machina Ultra-Bold"/>
                <a:cs typeface="Neue Machina Ultra-Bold"/>
                <a:sym typeface="Neue Machina Ultra-Bold"/>
              </a:rPr>
              <a:t>ing Networks</a:t>
            </a:r>
          </a:p>
        </p:txBody>
      </p:sp>
      <p:sp>
        <p:nvSpPr>
          <p:cNvPr name="TextBox 7" id="7"/>
          <p:cNvSpPr txBox="true"/>
          <p:nvPr/>
        </p:nvSpPr>
        <p:spPr>
          <a:xfrm rot="0">
            <a:off x="5608211" y="9012554"/>
            <a:ext cx="1846275" cy="245746"/>
          </a:xfrm>
          <a:prstGeom prst="rect">
            <a:avLst/>
          </a:prstGeom>
        </p:spPr>
        <p:txBody>
          <a:bodyPr anchor="t" rtlCol="false" tIns="0" lIns="0" bIns="0" rIns="0">
            <a:spAutoFit/>
          </a:bodyPr>
          <a:lstStyle/>
          <a:p>
            <a:pPr algn="l">
              <a:lnSpc>
                <a:spcPts val="1800"/>
              </a:lnSpc>
            </a:pPr>
            <a:r>
              <a:rPr lang="en-US" sz="1800" b="true">
                <a:solidFill>
                  <a:srgbClr val="000000"/>
                </a:solidFill>
                <a:latin typeface="Neue Machina Ultra-Bold"/>
                <a:ea typeface="Neue Machina Ultra-Bold"/>
                <a:cs typeface="Neue Machina Ultra-Bold"/>
                <a:sym typeface="Neue Machina Ultra-Bold"/>
              </a:rPr>
              <a:t>Page 11/20</a:t>
            </a:r>
          </a:p>
        </p:txBody>
      </p:sp>
      <p:sp>
        <p:nvSpPr>
          <p:cNvPr name="TextBox 8" id="8"/>
          <p:cNvSpPr txBox="true"/>
          <p:nvPr/>
        </p:nvSpPr>
        <p:spPr>
          <a:xfrm rot="0">
            <a:off x="3691847" y="957218"/>
            <a:ext cx="10540913" cy="1009665"/>
          </a:xfrm>
          <a:prstGeom prst="rect">
            <a:avLst/>
          </a:prstGeom>
        </p:spPr>
        <p:txBody>
          <a:bodyPr anchor="t" rtlCol="false" tIns="0" lIns="0" bIns="0" rIns="0">
            <a:spAutoFit/>
          </a:bodyPr>
          <a:lstStyle/>
          <a:p>
            <a:pPr algn="l">
              <a:lnSpc>
                <a:spcPts val="7500"/>
              </a:lnSpc>
            </a:pPr>
            <a:r>
              <a:rPr lang="en-US" sz="7500" b="true">
                <a:solidFill>
                  <a:srgbClr val="000000"/>
                </a:solidFill>
                <a:latin typeface="Neue Machina Ultra-Bold"/>
                <a:ea typeface="Neue Machina Ultra-Bold"/>
                <a:cs typeface="Neue Machina Ultra-Bold"/>
                <a:sym typeface="Neue Machina Ultra-Bold"/>
              </a:rPr>
              <a:t> Latent Trajectories</a:t>
            </a:r>
          </a:p>
        </p:txBody>
      </p:sp>
      <p:sp>
        <p:nvSpPr>
          <p:cNvPr name="TextBox 9" id="9"/>
          <p:cNvSpPr txBox="true"/>
          <p:nvPr/>
        </p:nvSpPr>
        <p:spPr>
          <a:xfrm rot="0">
            <a:off x="1842445" y="6737062"/>
            <a:ext cx="7110333" cy="1666239"/>
          </a:xfrm>
          <a:prstGeom prst="rect">
            <a:avLst/>
          </a:prstGeom>
        </p:spPr>
        <p:txBody>
          <a:bodyPr anchor="t" rtlCol="false" tIns="0" lIns="0" bIns="0" rIns="0">
            <a:spAutoFit/>
          </a:bodyPr>
          <a:lstStyle/>
          <a:p>
            <a:pPr algn="l">
              <a:lnSpc>
                <a:spcPts val="2660"/>
              </a:lnSpc>
            </a:pPr>
            <a:r>
              <a:rPr lang="en-US" sz="1900">
                <a:solidFill>
                  <a:srgbClr val="000000"/>
                </a:solidFill>
                <a:latin typeface="Neue Machina"/>
                <a:ea typeface="Neue Machina"/>
                <a:cs typeface="Neue Machina"/>
                <a:sym typeface="Neue Machina"/>
              </a:rPr>
              <a:t>🔵 </a:t>
            </a:r>
            <a:r>
              <a:rPr lang="en-US" sz="1900" b="true">
                <a:solidFill>
                  <a:srgbClr val="000000"/>
                </a:solidFill>
                <a:latin typeface="Neue Machina Ultra-Bold"/>
                <a:ea typeface="Neue Machina Ultra-Bold"/>
                <a:cs typeface="Neue Machina Ultra-Bold"/>
                <a:sym typeface="Neue Machina Ultra-Bold"/>
              </a:rPr>
              <a:t>Top-Left: Mean Latent Activity Over Time</a:t>
            </a:r>
          </a:p>
          <a:p>
            <a:pPr algn="l">
              <a:lnSpc>
                <a:spcPts val="2660"/>
              </a:lnSpc>
            </a:pPr>
            <a:r>
              <a:rPr lang="en-US" sz="1900">
                <a:solidFill>
                  <a:srgbClr val="000000"/>
                </a:solidFill>
                <a:latin typeface="Neue Machina"/>
                <a:ea typeface="Neue Machina"/>
                <a:cs typeface="Neue Machina"/>
                <a:sym typeface="Neue Machina"/>
              </a:rPr>
              <a:t>After the target onset, the GRU's mean activity rises slightly and then stabilizes, reflecting early task encoding followed by stable control dynamics.</a:t>
            </a:r>
          </a:p>
          <a:p>
            <a:pPr algn="l">
              <a:lnSpc>
                <a:spcPts val="2660"/>
              </a:lnSpc>
            </a:pPr>
          </a:p>
        </p:txBody>
      </p:sp>
      <p:sp>
        <p:nvSpPr>
          <p:cNvPr name="TextBox 10" id="10"/>
          <p:cNvSpPr txBox="true"/>
          <p:nvPr/>
        </p:nvSpPr>
        <p:spPr>
          <a:xfrm rot="0">
            <a:off x="9407750" y="6570374"/>
            <a:ext cx="6537857" cy="1999614"/>
          </a:xfrm>
          <a:prstGeom prst="rect">
            <a:avLst/>
          </a:prstGeom>
        </p:spPr>
        <p:txBody>
          <a:bodyPr anchor="t" rtlCol="false" tIns="0" lIns="0" bIns="0" rIns="0">
            <a:spAutoFit/>
          </a:bodyPr>
          <a:lstStyle/>
          <a:p>
            <a:pPr algn="l">
              <a:lnSpc>
                <a:spcPts val="2660"/>
              </a:lnSpc>
            </a:pPr>
            <a:r>
              <a:rPr lang="en-US" sz="1900">
                <a:solidFill>
                  <a:srgbClr val="000000"/>
                </a:solidFill>
                <a:latin typeface="Neue Machina"/>
                <a:ea typeface="Neue Machina"/>
                <a:cs typeface="Neue Machina"/>
                <a:sym typeface="Neue Machina"/>
              </a:rPr>
              <a:t>🔵 </a:t>
            </a:r>
            <a:r>
              <a:rPr lang="en-US" sz="1900" b="true">
                <a:solidFill>
                  <a:srgbClr val="000000"/>
                </a:solidFill>
                <a:latin typeface="Neue Machina Ultra-Bold"/>
                <a:ea typeface="Neue Machina Ultra-Bold"/>
                <a:cs typeface="Neue Machina Ultra-Bold"/>
                <a:sym typeface="Neue Machina Ultra-Bold"/>
              </a:rPr>
              <a:t>Top-Right: Principal Component Activity</a:t>
            </a:r>
          </a:p>
          <a:p>
            <a:pPr algn="l">
              <a:lnSpc>
                <a:spcPts val="2660"/>
              </a:lnSpc>
            </a:pPr>
            <a:r>
              <a:rPr lang="en-US" sz="1900">
                <a:solidFill>
                  <a:srgbClr val="000000"/>
                </a:solidFill>
                <a:latin typeface="Neue Machina"/>
                <a:ea typeface="Neue Machina"/>
                <a:cs typeface="Neue Machina"/>
                <a:sym typeface="Neue Machina"/>
              </a:rPr>
              <a:t>The first three principal components show structured, low-dimensional temporal evolution, with clear shifts aligned to target onset and the go cue.</a:t>
            </a:r>
          </a:p>
          <a:p>
            <a:pPr algn="l">
              <a:lnSpc>
                <a:spcPts val="2660"/>
              </a:lnSpc>
            </a:pPr>
          </a:p>
        </p:txBody>
      </p:sp>
      <p:sp>
        <p:nvSpPr>
          <p:cNvPr name="Freeform 11" id="11"/>
          <p:cNvSpPr/>
          <p:nvPr/>
        </p:nvSpPr>
        <p:spPr>
          <a:xfrm flipH="false" flipV="false" rot="0">
            <a:off x="9144000" y="2586009"/>
            <a:ext cx="6315975" cy="3996883"/>
          </a:xfrm>
          <a:custGeom>
            <a:avLst/>
            <a:gdLst/>
            <a:ahLst/>
            <a:cxnLst/>
            <a:rect r="r" b="b" t="t" l="l"/>
            <a:pathLst>
              <a:path h="3996883" w="6315975">
                <a:moveTo>
                  <a:pt x="0" y="0"/>
                </a:moveTo>
                <a:lnTo>
                  <a:pt x="6315975" y="0"/>
                </a:lnTo>
                <a:lnTo>
                  <a:pt x="6315975" y="3996882"/>
                </a:lnTo>
                <a:lnTo>
                  <a:pt x="0" y="3996882"/>
                </a:lnTo>
                <a:lnTo>
                  <a:pt x="0" y="0"/>
                </a:lnTo>
                <a:close/>
              </a:path>
            </a:pathLst>
          </a:custGeom>
          <a:blipFill>
            <a:blip r:embed="rId5"/>
            <a:stretch>
              <a:fillRect l="-98142" t="-5370" r="0" b="-101673"/>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5E17EB"/>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8288000"/>
          </a:xfrm>
          <a:custGeom>
            <a:avLst/>
            <a:gdLst/>
            <a:ahLst/>
            <a:cxnLst/>
            <a:rect r="r" b="b" t="t" l="l"/>
            <a:pathLst>
              <a:path h="18288000" w="18288000">
                <a:moveTo>
                  <a:pt x="0" y="0"/>
                </a:moveTo>
                <a:lnTo>
                  <a:pt x="18288000" y="0"/>
                </a:lnTo>
                <a:lnTo>
                  <a:pt x="18288000" y="18288000"/>
                </a:lnTo>
                <a:lnTo>
                  <a:pt x="0" y="18288000"/>
                </a:lnTo>
                <a:lnTo>
                  <a:pt x="0" y="0"/>
                </a:lnTo>
                <a:close/>
              </a:path>
            </a:pathLst>
          </a:custGeom>
          <a:blipFill>
            <a:blip r:embed="rId3"/>
            <a:stretch>
              <a:fillRect l="0" t="0" r="0" b="0"/>
            </a:stretch>
          </a:blipFill>
        </p:spPr>
      </p:sp>
      <p:sp>
        <p:nvSpPr>
          <p:cNvPr name="Freeform 3" id="3"/>
          <p:cNvSpPr/>
          <p:nvPr/>
        </p:nvSpPr>
        <p:spPr>
          <a:xfrm flipH="false" flipV="false" rot="-10800000">
            <a:off x="15277930" y="8952838"/>
            <a:ext cx="667677" cy="305462"/>
          </a:xfrm>
          <a:custGeom>
            <a:avLst/>
            <a:gdLst/>
            <a:ahLst/>
            <a:cxnLst/>
            <a:rect r="r" b="b" t="t" l="l"/>
            <a:pathLst>
              <a:path h="305462" w="667677">
                <a:moveTo>
                  <a:pt x="0" y="0"/>
                </a:moveTo>
                <a:lnTo>
                  <a:pt x="667677" y="0"/>
                </a:lnTo>
                <a:lnTo>
                  <a:pt x="667677" y="305462"/>
                </a:lnTo>
                <a:lnTo>
                  <a:pt x="0" y="3054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true" flipV="false" rot="-10800000">
            <a:off x="16591623" y="8952838"/>
            <a:ext cx="667677" cy="305462"/>
          </a:xfrm>
          <a:custGeom>
            <a:avLst/>
            <a:gdLst/>
            <a:ahLst/>
            <a:cxnLst/>
            <a:rect r="r" b="b" t="t" l="l"/>
            <a:pathLst>
              <a:path h="305462" w="667677">
                <a:moveTo>
                  <a:pt x="667677" y="0"/>
                </a:moveTo>
                <a:lnTo>
                  <a:pt x="0" y="0"/>
                </a:lnTo>
                <a:lnTo>
                  <a:pt x="0" y="305462"/>
                </a:lnTo>
                <a:lnTo>
                  <a:pt x="667677" y="305462"/>
                </a:lnTo>
                <a:lnTo>
                  <a:pt x="667677"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AutoShape 5" id="5"/>
          <p:cNvSpPr/>
          <p:nvPr/>
        </p:nvSpPr>
        <p:spPr>
          <a:xfrm>
            <a:off x="1028700" y="3490978"/>
            <a:ext cx="466295" cy="0"/>
          </a:xfrm>
          <a:prstGeom prst="line">
            <a:avLst/>
          </a:prstGeom>
          <a:ln cap="flat" w="38100">
            <a:solidFill>
              <a:srgbClr val="FFFFFF"/>
            </a:solidFill>
            <a:prstDash val="solid"/>
            <a:headEnd type="none" len="sm" w="sm"/>
            <a:tailEnd type="none" len="sm" w="sm"/>
          </a:ln>
        </p:spPr>
      </p:sp>
      <p:sp>
        <p:nvSpPr>
          <p:cNvPr name="AutoShape 6" id="6"/>
          <p:cNvSpPr/>
          <p:nvPr/>
        </p:nvSpPr>
        <p:spPr>
          <a:xfrm>
            <a:off x="9440706" y="3490978"/>
            <a:ext cx="466295" cy="0"/>
          </a:xfrm>
          <a:prstGeom prst="line">
            <a:avLst/>
          </a:prstGeom>
          <a:ln cap="flat" w="38100">
            <a:solidFill>
              <a:srgbClr val="FFFFFF"/>
            </a:solidFill>
            <a:prstDash val="solid"/>
            <a:headEnd type="none" len="sm" w="sm"/>
            <a:tailEnd type="none" len="sm" w="sm"/>
          </a:ln>
        </p:spPr>
      </p:sp>
      <p:grpSp>
        <p:nvGrpSpPr>
          <p:cNvPr name="Group 7" id="7"/>
          <p:cNvGrpSpPr/>
          <p:nvPr/>
        </p:nvGrpSpPr>
        <p:grpSpPr>
          <a:xfrm rot="0">
            <a:off x="0" y="0"/>
            <a:ext cx="19000729" cy="5143500"/>
            <a:chOff x="0" y="0"/>
            <a:chExt cx="5004307" cy="1354667"/>
          </a:xfrm>
        </p:grpSpPr>
        <p:sp>
          <p:nvSpPr>
            <p:cNvPr name="Freeform 8" id="8"/>
            <p:cNvSpPr/>
            <p:nvPr/>
          </p:nvSpPr>
          <p:spPr>
            <a:xfrm flipH="false" flipV="false" rot="0">
              <a:off x="0" y="0"/>
              <a:ext cx="5004307" cy="1354667"/>
            </a:xfrm>
            <a:custGeom>
              <a:avLst/>
              <a:gdLst/>
              <a:ahLst/>
              <a:cxnLst/>
              <a:rect r="r" b="b" t="t" l="l"/>
              <a:pathLst>
                <a:path h="1354667" w="5004307">
                  <a:moveTo>
                    <a:pt x="0" y="0"/>
                  </a:moveTo>
                  <a:lnTo>
                    <a:pt x="5004307" y="0"/>
                  </a:lnTo>
                  <a:lnTo>
                    <a:pt x="5004307" y="1354667"/>
                  </a:lnTo>
                  <a:lnTo>
                    <a:pt x="0" y="1354667"/>
                  </a:lnTo>
                  <a:close/>
                </a:path>
              </a:pathLst>
            </a:custGeom>
            <a:solidFill>
              <a:srgbClr val="5E17EB"/>
            </a:solidFill>
          </p:spPr>
        </p:sp>
        <p:sp>
          <p:nvSpPr>
            <p:cNvPr name="TextBox 9" id="9"/>
            <p:cNvSpPr txBox="true"/>
            <p:nvPr/>
          </p:nvSpPr>
          <p:spPr>
            <a:xfrm>
              <a:off x="0" y="38100"/>
              <a:ext cx="5004307" cy="1316567"/>
            </a:xfrm>
            <a:prstGeom prst="rect">
              <a:avLst/>
            </a:prstGeom>
          </p:spPr>
          <p:txBody>
            <a:bodyPr anchor="ctr" rtlCol="false" tIns="50800" lIns="50800" bIns="50800" rIns="50800"/>
            <a:lstStyle/>
            <a:p>
              <a:pPr algn="ctr">
                <a:lnSpc>
                  <a:spcPts val="2600"/>
                </a:lnSpc>
              </a:pPr>
            </a:p>
          </p:txBody>
        </p:sp>
      </p:grpSp>
      <p:sp>
        <p:nvSpPr>
          <p:cNvPr name="TextBox 10" id="10"/>
          <p:cNvSpPr txBox="true"/>
          <p:nvPr/>
        </p:nvSpPr>
        <p:spPr>
          <a:xfrm rot="0">
            <a:off x="1028700" y="1992313"/>
            <a:ext cx="16230600" cy="1339849"/>
          </a:xfrm>
          <a:prstGeom prst="rect">
            <a:avLst/>
          </a:prstGeom>
        </p:spPr>
        <p:txBody>
          <a:bodyPr anchor="t" rtlCol="false" tIns="0" lIns="0" bIns="0" rIns="0">
            <a:spAutoFit/>
          </a:bodyPr>
          <a:lstStyle/>
          <a:p>
            <a:pPr algn="l">
              <a:lnSpc>
                <a:spcPts val="9999"/>
              </a:lnSpc>
            </a:pPr>
            <a:r>
              <a:rPr lang="en-US" sz="9999" b="true">
                <a:solidFill>
                  <a:srgbClr val="FFFFFF"/>
                </a:solidFill>
                <a:latin typeface="Neue Machina Ultra-Bold"/>
                <a:ea typeface="Neue Machina Ultra-Bold"/>
                <a:cs typeface="Neue Machina Ultra-Bold"/>
                <a:sym typeface="Neue Machina Ultra-Bold"/>
              </a:rPr>
              <a:t>External Force</a:t>
            </a:r>
          </a:p>
        </p:txBody>
      </p:sp>
      <p:grpSp>
        <p:nvGrpSpPr>
          <p:cNvPr name="Group 11" id="11"/>
          <p:cNvGrpSpPr/>
          <p:nvPr/>
        </p:nvGrpSpPr>
        <p:grpSpPr>
          <a:xfrm rot="0">
            <a:off x="12683747" y="0"/>
            <a:ext cx="5604253" cy="10691002"/>
            <a:chOff x="0" y="0"/>
            <a:chExt cx="1476017" cy="2815737"/>
          </a:xfrm>
        </p:grpSpPr>
        <p:sp>
          <p:nvSpPr>
            <p:cNvPr name="Freeform 12" id="12"/>
            <p:cNvSpPr/>
            <p:nvPr/>
          </p:nvSpPr>
          <p:spPr>
            <a:xfrm flipH="false" flipV="false" rot="0">
              <a:off x="0" y="0"/>
              <a:ext cx="1476017" cy="2815737"/>
            </a:xfrm>
            <a:custGeom>
              <a:avLst/>
              <a:gdLst/>
              <a:ahLst/>
              <a:cxnLst/>
              <a:rect r="r" b="b" t="t" l="l"/>
              <a:pathLst>
                <a:path h="2815737" w="1476017">
                  <a:moveTo>
                    <a:pt x="0" y="0"/>
                  </a:moveTo>
                  <a:lnTo>
                    <a:pt x="1476017" y="0"/>
                  </a:lnTo>
                  <a:lnTo>
                    <a:pt x="1476017" y="2815737"/>
                  </a:lnTo>
                  <a:lnTo>
                    <a:pt x="0" y="2815737"/>
                  </a:lnTo>
                  <a:close/>
                </a:path>
              </a:pathLst>
            </a:custGeom>
            <a:solidFill>
              <a:srgbClr val="FFFFFF"/>
            </a:solidFill>
          </p:spPr>
        </p:sp>
        <p:sp>
          <p:nvSpPr>
            <p:cNvPr name="TextBox 13" id="13"/>
            <p:cNvSpPr txBox="true"/>
            <p:nvPr/>
          </p:nvSpPr>
          <p:spPr>
            <a:xfrm>
              <a:off x="0" y="28575"/>
              <a:ext cx="1476017" cy="2787162"/>
            </a:xfrm>
            <a:prstGeom prst="rect">
              <a:avLst/>
            </a:prstGeom>
          </p:spPr>
          <p:txBody>
            <a:bodyPr anchor="ctr" rtlCol="false" tIns="50800" lIns="50800" bIns="50800" rIns="50800"/>
            <a:lstStyle/>
            <a:p>
              <a:pPr algn="ctr">
                <a:lnSpc>
                  <a:spcPts val="1800"/>
                </a:lnSpc>
              </a:pPr>
            </a:p>
          </p:txBody>
        </p:sp>
      </p:grpSp>
      <p:sp>
        <p:nvSpPr>
          <p:cNvPr name="Freeform 14" id="14"/>
          <p:cNvSpPr/>
          <p:nvPr/>
        </p:nvSpPr>
        <p:spPr>
          <a:xfrm flipH="false" flipV="false" rot="0">
            <a:off x="13086273" y="1967390"/>
            <a:ext cx="4383314" cy="7290910"/>
          </a:xfrm>
          <a:custGeom>
            <a:avLst/>
            <a:gdLst/>
            <a:ahLst/>
            <a:cxnLst/>
            <a:rect r="r" b="b" t="t" l="l"/>
            <a:pathLst>
              <a:path h="7290910" w="4383314">
                <a:moveTo>
                  <a:pt x="0" y="0"/>
                </a:moveTo>
                <a:lnTo>
                  <a:pt x="4383314" y="0"/>
                </a:lnTo>
                <a:lnTo>
                  <a:pt x="4383314" y="7290910"/>
                </a:lnTo>
                <a:lnTo>
                  <a:pt x="0" y="7290910"/>
                </a:lnTo>
                <a:lnTo>
                  <a:pt x="0" y="0"/>
                </a:lnTo>
                <a:close/>
              </a:path>
            </a:pathLst>
          </a:custGeom>
          <a:blipFill>
            <a:blip r:embed="rId6"/>
            <a:stretch>
              <a:fillRect l="-252083" t="0" r="0" b="-5042"/>
            </a:stretch>
          </a:blipFill>
        </p:spPr>
      </p:sp>
      <p:grpSp>
        <p:nvGrpSpPr>
          <p:cNvPr name="Group 15" id="15"/>
          <p:cNvGrpSpPr/>
          <p:nvPr/>
        </p:nvGrpSpPr>
        <p:grpSpPr>
          <a:xfrm rot="0">
            <a:off x="15277930" y="3595276"/>
            <a:ext cx="1956435" cy="693420"/>
            <a:chOff x="0" y="0"/>
            <a:chExt cx="2608580" cy="924560"/>
          </a:xfrm>
        </p:grpSpPr>
        <p:sp>
          <p:nvSpPr>
            <p:cNvPr name="Freeform 16" id="16"/>
            <p:cNvSpPr/>
            <p:nvPr/>
          </p:nvSpPr>
          <p:spPr>
            <a:xfrm flipH="false" flipV="false" rot="0">
              <a:off x="40640" y="48260"/>
              <a:ext cx="2517140" cy="830580"/>
            </a:xfrm>
            <a:custGeom>
              <a:avLst/>
              <a:gdLst/>
              <a:ahLst/>
              <a:cxnLst/>
              <a:rect r="r" b="b" t="t" l="l"/>
              <a:pathLst>
                <a:path h="830580" w="2517140">
                  <a:moveTo>
                    <a:pt x="2438400" y="433070"/>
                  </a:moveTo>
                  <a:cubicBezTo>
                    <a:pt x="2014220" y="439420"/>
                    <a:pt x="2007870" y="447040"/>
                    <a:pt x="1969770" y="452120"/>
                  </a:cubicBezTo>
                  <a:cubicBezTo>
                    <a:pt x="1879600" y="463550"/>
                    <a:pt x="1652270" y="474980"/>
                    <a:pt x="1507490" y="480060"/>
                  </a:cubicBezTo>
                  <a:cubicBezTo>
                    <a:pt x="1376680" y="483870"/>
                    <a:pt x="1239520" y="474980"/>
                    <a:pt x="1136650" y="480060"/>
                  </a:cubicBezTo>
                  <a:cubicBezTo>
                    <a:pt x="1062990" y="482600"/>
                    <a:pt x="995680" y="487680"/>
                    <a:pt x="947420" y="497840"/>
                  </a:cubicBezTo>
                  <a:cubicBezTo>
                    <a:pt x="916940" y="502920"/>
                    <a:pt x="906780" y="514350"/>
                    <a:pt x="873760" y="519430"/>
                  </a:cubicBezTo>
                  <a:cubicBezTo>
                    <a:pt x="812800" y="528320"/>
                    <a:pt x="692150" y="523240"/>
                    <a:pt x="603250" y="519430"/>
                  </a:cubicBezTo>
                  <a:cubicBezTo>
                    <a:pt x="516890" y="514350"/>
                    <a:pt x="421640" y="518160"/>
                    <a:pt x="346710" y="496570"/>
                  </a:cubicBezTo>
                  <a:cubicBezTo>
                    <a:pt x="283210" y="477520"/>
                    <a:pt x="209550" y="449580"/>
                    <a:pt x="177800" y="408940"/>
                  </a:cubicBezTo>
                  <a:cubicBezTo>
                    <a:pt x="151130" y="373380"/>
                    <a:pt x="139700" y="321310"/>
                    <a:pt x="148590" y="278130"/>
                  </a:cubicBezTo>
                  <a:cubicBezTo>
                    <a:pt x="160020" y="227330"/>
                    <a:pt x="224790" y="162560"/>
                    <a:pt x="261620" y="130810"/>
                  </a:cubicBezTo>
                  <a:cubicBezTo>
                    <a:pt x="285750" y="109220"/>
                    <a:pt x="311150" y="107950"/>
                    <a:pt x="332740" y="91440"/>
                  </a:cubicBezTo>
                  <a:cubicBezTo>
                    <a:pt x="354330" y="74930"/>
                    <a:pt x="368300" y="48260"/>
                    <a:pt x="392430" y="34290"/>
                  </a:cubicBezTo>
                  <a:cubicBezTo>
                    <a:pt x="415290" y="20320"/>
                    <a:pt x="444500" y="11430"/>
                    <a:pt x="473710" y="6350"/>
                  </a:cubicBezTo>
                  <a:cubicBezTo>
                    <a:pt x="502920" y="0"/>
                    <a:pt x="539750" y="0"/>
                    <a:pt x="563880" y="2540"/>
                  </a:cubicBezTo>
                  <a:cubicBezTo>
                    <a:pt x="580390" y="3810"/>
                    <a:pt x="593090" y="5080"/>
                    <a:pt x="604520" y="11430"/>
                  </a:cubicBezTo>
                  <a:cubicBezTo>
                    <a:pt x="617220" y="17780"/>
                    <a:pt x="628650" y="26670"/>
                    <a:pt x="636270" y="38100"/>
                  </a:cubicBezTo>
                  <a:cubicBezTo>
                    <a:pt x="646430" y="53340"/>
                    <a:pt x="652780" y="80010"/>
                    <a:pt x="652780" y="97790"/>
                  </a:cubicBezTo>
                  <a:cubicBezTo>
                    <a:pt x="652780" y="113030"/>
                    <a:pt x="646430" y="125730"/>
                    <a:pt x="638810" y="137160"/>
                  </a:cubicBezTo>
                  <a:cubicBezTo>
                    <a:pt x="631190" y="148590"/>
                    <a:pt x="619760" y="158750"/>
                    <a:pt x="608330" y="165100"/>
                  </a:cubicBezTo>
                  <a:cubicBezTo>
                    <a:pt x="596900" y="171450"/>
                    <a:pt x="581660" y="167640"/>
                    <a:pt x="567690" y="176530"/>
                  </a:cubicBezTo>
                  <a:cubicBezTo>
                    <a:pt x="549910" y="187960"/>
                    <a:pt x="541020" y="218440"/>
                    <a:pt x="513080" y="241300"/>
                  </a:cubicBezTo>
                  <a:cubicBezTo>
                    <a:pt x="463550" y="281940"/>
                    <a:pt x="328930" y="332740"/>
                    <a:pt x="273050" y="373380"/>
                  </a:cubicBezTo>
                  <a:cubicBezTo>
                    <a:pt x="238760" y="398780"/>
                    <a:pt x="191770" y="424180"/>
                    <a:pt x="196850" y="445770"/>
                  </a:cubicBezTo>
                  <a:cubicBezTo>
                    <a:pt x="204470" y="481330"/>
                    <a:pt x="387350" y="487680"/>
                    <a:pt x="467360" y="529590"/>
                  </a:cubicBezTo>
                  <a:cubicBezTo>
                    <a:pt x="543560" y="568960"/>
                    <a:pt x="637540" y="645160"/>
                    <a:pt x="669290" y="687070"/>
                  </a:cubicBezTo>
                  <a:cubicBezTo>
                    <a:pt x="683260" y="706120"/>
                    <a:pt x="688340" y="720090"/>
                    <a:pt x="688340" y="737870"/>
                  </a:cubicBezTo>
                  <a:cubicBezTo>
                    <a:pt x="689610" y="755650"/>
                    <a:pt x="683260" y="775970"/>
                    <a:pt x="673100" y="789940"/>
                  </a:cubicBezTo>
                  <a:cubicBezTo>
                    <a:pt x="664210" y="803910"/>
                    <a:pt x="646430" y="817880"/>
                    <a:pt x="629920" y="822960"/>
                  </a:cubicBezTo>
                  <a:cubicBezTo>
                    <a:pt x="613410" y="828040"/>
                    <a:pt x="591820" y="829310"/>
                    <a:pt x="575310" y="821690"/>
                  </a:cubicBezTo>
                  <a:cubicBezTo>
                    <a:pt x="554990" y="812800"/>
                    <a:pt x="527050" y="786130"/>
                    <a:pt x="520700" y="763270"/>
                  </a:cubicBezTo>
                  <a:cubicBezTo>
                    <a:pt x="514350" y="740410"/>
                    <a:pt x="523240" y="703580"/>
                    <a:pt x="538480" y="685800"/>
                  </a:cubicBezTo>
                  <a:cubicBezTo>
                    <a:pt x="553720" y="668020"/>
                    <a:pt x="591820" y="656590"/>
                    <a:pt x="613410" y="656590"/>
                  </a:cubicBezTo>
                  <a:cubicBezTo>
                    <a:pt x="631190" y="657860"/>
                    <a:pt x="650240" y="668020"/>
                    <a:pt x="662940" y="680720"/>
                  </a:cubicBezTo>
                  <a:cubicBezTo>
                    <a:pt x="675640" y="692150"/>
                    <a:pt x="685800" y="711200"/>
                    <a:pt x="688340" y="728980"/>
                  </a:cubicBezTo>
                  <a:cubicBezTo>
                    <a:pt x="690880" y="745490"/>
                    <a:pt x="687070" y="767080"/>
                    <a:pt x="678180" y="782320"/>
                  </a:cubicBezTo>
                  <a:cubicBezTo>
                    <a:pt x="670560" y="797560"/>
                    <a:pt x="654050" y="812800"/>
                    <a:pt x="638810" y="819150"/>
                  </a:cubicBezTo>
                  <a:cubicBezTo>
                    <a:pt x="622300" y="826770"/>
                    <a:pt x="607060" y="830580"/>
                    <a:pt x="584200" y="824230"/>
                  </a:cubicBezTo>
                  <a:cubicBezTo>
                    <a:pt x="530860" y="811530"/>
                    <a:pt x="435610" y="701040"/>
                    <a:pt x="349250" y="660400"/>
                  </a:cubicBezTo>
                  <a:cubicBezTo>
                    <a:pt x="260350" y="618490"/>
                    <a:pt x="111760" y="615950"/>
                    <a:pt x="57150" y="580390"/>
                  </a:cubicBezTo>
                  <a:cubicBezTo>
                    <a:pt x="30480" y="562610"/>
                    <a:pt x="16510" y="546100"/>
                    <a:pt x="10160" y="519430"/>
                  </a:cubicBezTo>
                  <a:cubicBezTo>
                    <a:pt x="0" y="485140"/>
                    <a:pt x="11430" y="419100"/>
                    <a:pt x="26670" y="383540"/>
                  </a:cubicBezTo>
                  <a:cubicBezTo>
                    <a:pt x="40640" y="354330"/>
                    <a:pt x="64770" y="339090"/>
                    <a:pt x="88900" y="314960"/>
                  </a:cubicBezTo>
                  <a:cubicBezTo>
                    <a:pt x="118110" y="287020"/>
                    <a:pt x="143510" y="262890"/>
                    <a:pt x="189230" y="229870"/>
                  </a:cubicBezTo>
                  <a:cubicBezTo>
                    <a:pt x="273050" y="168910"/>
                    <a:pt x="501650" y="12700"/>
                    <a:pt x="563880" y="2540"/>
                  </a:cubicBezTo>
                  <a:cubicBezTo>
                    <a:pt x="584200" y="0"/>
                    <a:pt x="593090" y="5080"/>
                    <a:pt x="604520" y="11430"/>
                  </a:cubicBezTo>
                  <a:cubicBezTo>
                    <a:pt x="617220" y="17780"/>
                    <a:pt x="628650" y="27940"/>
                    <a:pt x="636270" y="38100"/>
                  </a:cubicBezTo>
                  <a:cubicBezTo>
                    <a:pt x="645160" y="49530"/>
                    <a:pt x="650240" y="63500"/>
                    <a:pt x="652780" y="77470"/>
                  </a:cubicBezTo>
                  <a:cubicBezTo>
                    <a:pt x="654050" y="90170"/>
                    <a:pt x="652780" y="105410"/>
                    <a:pt x="647700" y="118110"/>
                  </a:cubicBezTo>
                  <a:cubicBezTo>
                    <a:pt x="643890" y="130810"/>
                    <a:pt x="635000" y="143510"/>
                    <a:pt x="624840" y="153670"/>
                  </a:cubicBezTo>
                  <a:cubicBezTo>
                    <a:pt x="615950" y="162560"/>
                    <a:pt x="604520" y="170180"/>
                    <a:pt x="589280" y="172720"/>
                  </a:cubicBezTo>
                  <a:cubicBezTo>
                    <a:pt x="566420" y="179070"/>
                    <a:pt x="532130" y="158750"/>
                    <a:pt x="499110" y="168910"/>
                  </a:cubicBezTo>
                  <a:cubicBezTo>
                    <a:pt x="448310" y="185420"/>
                    <a:pt x="321310" y="273050"/>
                    <a:pt x="326390" y="298450"/>
                  </a:cubicBezTo>
                  <a:cubicBezTo>
                    <a:pt x="330200" y="318770"/>
                    <a:pt x="403860" y="323850"/>
                    <a:pt x="439420" y="328930"/>
                  </a:cubicBezTo>
                  <a:cubicBezTo>
                    <a:pt x="471170" y="334010"/>
                    <a:pt x="499110" y="327660"/>
                    <a:pt x="529590" y="331470"/>
                  </a:cubicBezTo>
                  <a:cubicBezTo>
                    <a:pt x="560070" y="335280"/>
                    <a:pt x="584200" y="349250"/>
                    <a:pt x="621030" y="353060"/>
                  </a:cubicBezTo>
                  <a:cubicBezTo>
                    <a:pt x="678180" y="359410"/>
                    <a:pt x="762000" y="355600"/>
                    <a:pt x="840740" y="349250"/>
                  </a:cubicBezTo>
                  <a:cubicBezTo>
                    <a:pt x="932180" y="342900"/>
                    <a:pt x="1027430" y="317500"/>
                    <a:pt x="1136650" y="309880"/>
                  </a:cubicBezTo>
                  <a:cubicBezTo>
                    <a:pt x="1273810" y="302260"/>
                    <a:pt x="1508760" y="323850"/>
                    <a:pt x="1600200" y="312420"/>
                  </a:cubicBezTo>
                  <a:cubicBezTo>
                    <a:pt x="1638300" y="307340"/>
                    <a:pt x="1647190" y="295910"/>
                    <a:pt x="1682750" y="290830"/>
                  </a:cubicBezTo>
                  <a:cubicBezTo>
                    <a:pt x="1746250" y="283210"/>
                    <a:pt x="1883410" y="295910"/>
                    <a:pt x="1950720" y="289560"/>
                  </a:cubicBezTo>
                  <a:cubicBezTo>
                    <a:pt x="1992630" y="287020"/>
                    <a:pt x="2006600" y="276860"/>
                    <a:pt x="2049780" y="273050"/>
                  </a:cubicBezTo>
                  <a:cubicBezTo>
                    <a:pt x="2136140" y="266700"/>
                    <a:pt x="2369820" y="262890"/>
                    <a:pt x="2438400" y="275590"/>
                  </a:cubicBezTo>
                  <a:cubicBezTo>
                    <a:pt x="2463800" y="280670"/>
                    <a:pt x="2477770" y="283210"/>
                    <a:pt x="2490470" y="295910"/>
                  </a:cubicBezTo>
                  <a:cubicBezTo>
                    <a:pt x="2504440" y="309880"/>
                    <a:pt x="2517140" y="342900"/>
                    <a:pt x="2515870" y="363220"/>
                  </a:cubicBezTo>
                  <a:cubicBezTo>
                    <a:pt x="2514600" y="382270"/>
                    <a:pt x="2503170" y="401320"/>
                    <a:pt x="2490470" y="412750"/>
                  </a:cubicBezTo>
                  <a:cubicBezTo>
                    <a:pt x="2477770" y="424180"/>
                    <a:pt x="2438400" y="433070"/>
                    <a:pt x="2438400" y="433070"/>
                  </a:cubicBezTo>
                </a:path>
              </a:pathLst>
            </a:custGeom>
            <a:solidFill>
              <a:srgbClr val="E7191F"/>
            </a:solidFill>
            <a:ln cap="sq">
              <a:noFill/>
              <a:prstDash val="solid"/>
              <a:miter/>
            </a:ln>
          </p:spPr>
        </p:sp>
      </p:grpSp>
      <p:sp>
        <p:nvSpPr>
          <p:cNvPr name="TextBox 17" id="17"/>
          <p:cNvSpPr txBox="true"/>
          <p:nvPr/>
        </p:nvSpPr>
        <p:spPr>
          <a:xfrm rot="0">
            <a:off x="1028700" y="9012554"/>
            <a:ext cx="3836794" cy="245746"/>
          </a:xfrm>
          <a:prstGeom prst="rect">
            <a:avLst/>
          </a:prstGeom>
        </p:spPr>
        <p:txBody>
          <a:bodyPr anchor="t" rtlCol="false" tIns="0" lIns="0" bIns="0" rIns="0">
            <a:spAutoFit/>
          </a:bodyPr>
          <a:lstStyle/>
          <a:p>
            <a:pPr algn="l">
              <a:lnSpc>
                <a:spcPts val="1800"/>
              </a:lnSpc>
            </a:pPr>
            <a:r>
              <a:rPr lang="en-US" sz="1800" b="true">
                <a:solidFill>
                  <a:srgbClr val="FFFFFF"/>
                </a:solidFill>
                <a:latin typeface="Neue Machina Ultra-Bold"/>
                <a:ea typeface="Neue Machina Ultra-Bold"/>
                <a:cs typeface="Neue Machina Ultra-Bold"/>
                <a:sym typeface="Neue Machina Ultra-Bold"/>
              </a:rPr>
              <a:t>NMA Comparing Networks</a:t>
            </a:r>
          </a:p>
        </p:txBody>
      </p:sp>
      <p:sp>
        <p:nvSpPr>
          <p:cNvPr name="TextBox 18" id="18"/>
          <p:cNvSpPr txBox="true"/>
          <p:nvPr/>
        </p:nvSpPr>
        <p:spPr>
          <a:xfrm rot="0">
            <a:off x="14283528" y="2300219"/>
            <a:ext cx="2404690" cy="920115"/>
          </a:xfrm>
          <a:prstGeom prst="rect">
            <a:avLst/>
          </a:prstGeom>
        </p:spPr>
        <p:txBody>
          <a:bodyPr anchor="t" rtlCol="false" tIns="0" lIns="0" bIns="0" rIns="0">
            <a:spAutoFit/>
          </a:bodyPr>
          <a:lstStyle/>
          <a:p>
            <a:pPr algn="ctr">
              <a:lnSpc>
                <a:spcPts val="3599"/>
              </a:lnSpc>
            </a:pPr>
            <a:r>
              <a:rPr lang="en-US" sz="3599" b="true">
                <a:solidFill>
                  <a:srgbClr val="E7191F"/>
                </a:solidFill>
                <a:latin typeface="Neue Machina Ultra-Bold"/>
                <a:ea typeface="Neue Machina Ultra-Bold"/>
                <a:cs typeface="Neue Machina Ultra-Bold"/>
                <a:sym typeface="Neue Machina Ultra-Bold"/>
              </a:rPr>
              <a:t>1 Newton </a:t>
            </a:r>
          </a:p>
          <a:p>
            <a:pPr algn="ctr">
              <a:lnSpc>
                <a:spcPts val="3599"/>
              </a:lnSpc>
              <a:spcBef>
                <a:spcPct val="0"/>
              </a:spcBef>
            </a:pPr>
            <a:r>
              <a:rPr lang="en-US" b="true" sz="3599">
                <a:solidFill>
                  <a:srgbClr val="E7191F"/>
                </a:solidFill>
                <a:latin typeface="Neue Machina Ultra-Bold"/>
                <a:ea typeface="Neue Machina Ultra-Bold"/>
                <a:cs typeface="Neue Machina Ultra-Bold"/>
                <a:sym typeface="Neue Machina Ultra-Bold"/>
              </a:rPr>
              <a:t>leftward</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15277930" y="8952838"/>
            <a:ext cx="667677" cy="305462"/>
          </a:xfrm>
          <a:custGeom>
            <a:avLst/>
            <a:gdLst/>
            <a:ahLst/>
            <a:cxnLst/>
            <a:rect r="r" b="b" t="t" l="l"/>
            <a:pathLst>
              <a:path h="305462" w="667677">
                <a:moveTo>
                  <a:pt x="0" y="0"/>
                </a:moveTo>
                <a:lnTo>
                  <a:pt x="667677" y="0"/>
                </a:lnTo>
                <a:lnTo>
                  <a:pt x="667677" y="305462"/>
                </a:lnTo>
                <a:lnTo>
                  <a:pt x="0" y="305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true" flipV="false" rot="-10800000">
            <a:off x="16591623" y="8952838"/>
            <a:ext cx="667677" cy="305462"/>
          </a:xfrm>
          <a:custGeom>
            <a:avLst/>
            <a:gdLst/>
            <a:ahLst/>
            <a:cxnLst/>
            <a:rect r="r" b="b" t="t" l="l"/>
            <a:pathLst>
              <a:path h="305462" w="667677">
                <a:moveTo>
                  <a:pt x="667677" y="0"/>
                </a:moveTo>
                <a:lnTo>
                  <a:pt x="0" y="0"/>
                </a:lnTo>
                <a:lnTo>
                  <a:pt x="0" y="305462"/>
                </a:lnTo>
                <a:lnTo>
                  <a:pt x="667677" y="305462"/>
                </a:lnTo>
                <a:lnTo>
                  <a:pt x="667677"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9775704" y="545543"/>
            <a:ext cx="8263144" cy="7341638"/>
          </a:xfrm>
          <a:custGeom>
            <a:avLst/>
            <a:gdLst/>
            <a:ahLst/>
            <a:cxnLst/>
            <a:rect r="r" b="b" t="t" l="l"/>
            <a:pathLst>
              <a:path h="7341638" w="8263144">
                <a:moveTo>
                  <a:pt x="0" y="0"/>
                </a:moveTo>
                <a:lnTo>
                  <a:pt x="8263144" y="0"/>
                </a:lnTo>
                <a:lnTo>
                  <a:pt x="8263144" y="7341639"/>
                </a:lnTo>
                <a:lnTo>
                  <a:pt x="0" y="7341639"/>
                </a:lnTo>
                <a:lnTo>
                  <a:pt x="0" y="0"/>
                </a:lnTo>
                <a:close/>
              </a:path>
            </a:pathLst>
          </a:custGeom>
          <a:blipFill>
            <a:blip r:embed="rId5"/>
            <a:stretch>
              <a:fillRect l="0" t="0" r="-111542" b="0"/>
            </a:stretch>
          </a:blipFill>
        </p:spPr>
      </p:sp>
      <p:grpSp>
        <p:nvGrpSpPr>
          <p:cNvPr name="Group 5" id="5"/>
          <p:cNvGrpSpPr/>
          <p:nvPr/>
        </p:nvGrpSpPr>
        <p:grpSpPr>
          <a:xfrm rot="0">
            <a:off x="-367106" y="7887182"/>
            <a:ext cx="19022211" cy="2756183"/>
            <a:chOff x="0" y="0"/>
            <a:chExt cx="5009965" cy="725908"/>
          </a:xfrm>
        </p:grpSpPr>
        <p:sp>
          <p:nvSpPr>
            <p:cNvPr name="Freeform 6" id="6"/>
            <p:cNvSpPr/>
            <p:nvPr/>
          </p:nvSpPr>
          <p:spPr>
            <a:xfrm flipH="false" flipV="false" rot="0">
              <a:off x="0" y="0"/>
              <a:ext cx="5009965" cy="725908"/>
            </a:xfrm>
            <a:custGeom>
              <a:avLst/>
              <a:gdLst/>
              <a:ahLst/>
              <a:cxnLst/>
              <a:rect r="r" b="b" t="t" l="l"/>
              <a:pathLst>
                <a:path h="725908" w="5009965">
                  <a:moveTo>
                    <a:pt x="0" y="0"/>
                  </a:moveTo>
                  <a:lnTo>
                    <a:pt x="5009965" y="0"/>
                  </a:lnTo>
                  <a:lnTo>
                    <a:pt x="5009965" y="725908"/>
                  </a:lnTo>
                  <a:lnTo>
                    <a:pt x="0" y="725908"/>
                  </a:lnTo>
                  <a:close/>
                </a:path>
              </a:pathLst>
            </a:custGeom>
            <a:solidFill>
              <a:srgbClr val="5E17EB"/>
            </a:solidFill>
          </p:spPr>
        </p:sp>
        <p:sp>
          <p:nvSpPr>
            <p:cNvPr name="TextBox 7" id="7"/>
            <p:cNvSpPr txBox="true"/>
            <p:nvPr/>
          </p:nvSpPr>
          <p:spPr>
            <a:xfrm>
              <a:off x="0" y="38100"/>
              <a:ext cx="5009965" cy="687808"/>
            </a:xfrm>
            <a:prstGeom prst="rect">
              <a:avLst/>
            </a:prstGeom>
          </p:spPr>
          <p:txBody>
            <a:bodyPr anchor="ctr" rtlCol="false" tIns="50800" lIns="50800" bIns="50800" rIns="50800"/>
            <a:lstStyle/>
            <a:p>
              <a:pPr algn="ctr">
                <a:lnSpc>
                  <a:spcPts val="2600"/>
                </a:lnSpc>
              </a:pPr>
            </a:p>
          </p:txBody>
        </p:sp>
      </p:grpSp>
      <p:sp>
        <p:nvSpPr>
          <p:cNvPr name="Freeform 8" id="8"/>
          <p:cNvSpPr/>
          <p:nvPr/>
        </p:nvSpPr>
        <p:spPr>
          <a:xfrm flipH="false" flipV="false" rot="-10800000">
            <a:off x="15277930" y="8952838"/>
            <a:ext cx="667677" cy="305462"/>
          </a:xfrm>
          <a:custGeom>
            <a:avLst/>
            <a:gdLst/>
            <a:ahLst/>
            <a:cxnLst/>
            <a:rect r="r" b="b" t="t" l="l"/>
            <a:pathLst>
              <a:path h="305462" w="667677">
                <a:moveTo>
                  <a:pt x="0" y="0"/>
                </a:moveTo>
                <a:lnTo>
                  <a:pt x="667677" y="0"/>
                </a:lnTo>
                <a:lnTo>
                  <a:pt x="667677" y="305462"/>
                </a:lnTo>
                <a:lnTo>
                  <a:pt x="0" y="305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true" flipV="false" rot="-10800000">
            <a:off x="16591623" y="8952838"/>
            <a:ext cx="667677" cy="305462"/>
          </a:xfrm>
          <a:custGeom>
            <a:avLst/>
            <a:gdLst/>
            <a:ahLst/>
            <a:cxnLst/>
            <a:rect r="r" b="b" t="t" l="l"/>
            <a:pathLst>
              <a:path h="305462" w="667677">
                <a:moveTo>
                  <a:pt x="667677" y="0"/>
                </a:moveTo>
                <a:lnTo>
                  <a:pt x="0" y="0"/>
                </a:lnTo>
                <a:lnTo>
                  <a:pt x="0" y="305462"/>
                </a:lnTo>
                <a:lnTo>
                  <a:pt x="667677" y="305462"/>
                </a:lnTo>
                <a:lnTo>
                  <a:pt x="667677"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0" id="10"/>
          <p:cNvSpPr/>
          <p:nvPr/>
        </p:nvSpPr>
        <p:spPr>
          <a:xfrm flipV="true">
            <a:off x="5111374" y="9026925"/>
            <a:ext cx="0" cy="188430"/>
          </a:xfrm>
          <a:prstGeom prst="line">
            <a:avLst/>
          </a:prstGeom>
          <a:ln cap="flat" w="38100">
            <a:solidFill>
              <a:srgbClr val="FFFFFF"/>
            </a:solidFill>
            <a:prstDash val="solid"/>
            <a:headEnd type="none" len="sm" w="sm"/>
            <a:tailEnd type="none" len="sm" w="sm"/>
          </a:ln>
        </p:spPr>
      </p:sp>
      <p:grpSp>
        <p:nvGrpSpPr>
          <p:cNvPr name="Group 11" id="11"/>
          <p:cNvGrpSpPr/>
          <p:nvPr/>
        </p:nvGrpSpPr>
        <p:grpSpPr>
          <a:xfrm rot="0">
            <a:off x="1544588" y="4216363"/>
            <a:ext cx="7599412" cy="2251613"/>
            <a:chOff x="0" y="0"/>
            <a:chExt cx="2001491" cy="593017"/>
          </a:xfrm>
        </p:grpSpPr>
        <p:sp>
          <p:nvSpPr>
            <p:cNvPr name="Freeform 12" id="12"/>
            <p:cNvSpPr/>
            <p:nvPr/>
          </p:nvSpPr>
          <p:spPr>
            <a:xfrm flipH="false" flipV="false" rot="0">
              <a:off x="0" y="0"/>
              <a:ext cx="2001491" cy="593017"/>
            </a:xfrm>
            <a:custGeom>
              <a:avLst/>
              <a:gdLst/>
              <a:ahLst/>
              <a:cxnLst/>
              <a:rect r="r" b="b" t="t" l="l"/>
              <a:pathLst>
                <a:path h="593017" w="2001491">
                  <a:moveTo>
                    <a:pt x="51956" y="0"/>
                  </a:moveTo>
                  <a:lnTo>
                    <a:pt x="1949535" y="0"/>
                  </a:lnTo>
                  <a:cubicBezTo>
                    <a:pt x="1963315" y="0"/>
                    <a:pt x="1976530" y="5474"/>
                    <a:pt x="1986274" y="15218"/>
                  </a:cubicBezTo>
                  <a:cubicBezTo>
                    <a:pt x="1996018" y="24961"/>
                    <a:pt x="2001491" y="38177"/>
                    <a:pt x="2001491" y="51956"/>
                  </a:cubicBezTo>
                  <a:lnTo>
                    <a:pt x="2001491" y="541061"/>
                  </a:lnTo>
                  <a:cubicBezTo>
                    <a:pt x="2001491" y="554841"/>
                    <a:pt x="1996018" y="568056"/>
                    <a:pt x="1986274" y="577800"/>
                  </a:cubicBezTo>
                  <a:cubicBezTo>
                    <a:pt x="1976530" y="587543"/>
                    <a:pt x="1963315" y="593017"/>
                    <a:pt x="1949535" y="593017"/>
                  </a:cubicBezTo>
                  <a:lnTo>
                    <a:pt x="51956" y="593017"/>
                  </a:lnTo>
                  <a:cubicBezTo>
                    <a:pt x="38177" y="593017"/>
                    <a:pt x="24961" y="587543"/>
                    <a:pt x="15218" y="577800"/>
                  </a:cubicBezTo>
                  <a:cubicBezTo>
                    <a:pt x="5474" y="568056"/>
                    <a:pt x="0" y="554841"/>
                    <a:pt x="0" y="541061"/>
                  </a:cubicBezTo>
                  <a:lnTo>
                    <a:pt x="0" y="51956"/>
                  </a:lnTo>
                  <a:cubicBezTo>
                    <a:pt x="0" y="38177"/>
                    <a:pt x="5474" y="24961"/>
                    <a:pt x="15218" y="15218"/>
                  </a:cubicBezTo>
                  <a:cubicBezTo>
                    <a:pt x="24961" y="5474"/>
                    <a:pt x="38177" y="0"/>
                    <a:pt x="51956" y="0"/>
                  </a:cubicBezTo>
                  <a:close/>
                </a:path>
              </a:pathLst>
            </a:custGeom>
            <a:solidFill>
              <a:srgbClr val="FFEBCD"/>
            </a:solidFill>
          </p:spPr>
        </p:sp>
        <p:sp>
          <p:nvSpPr>
            <p:cNvPr name="TextBox 13" id="13"/>
            <p:cNvSpPr txBox="true"/>
            <p:nvPr/>
          </p:nvSpPr>
          <p:spPr>
            <a:xfrm>
              <a:off x="0" y="28575"/>
              <a:ext cx="2001491" cy="564442"/>
            </a:xfrm>
            <a:prstGeom prst="rect">
              <a:avLst/>
            </a:prstGeom>
          </p:spPr>
          <p:txBody>
            <a:bodyPr anchor="ctr" rtlCol="false" tIns="50800" lIns="50800" bIns="50800" rIns="50800"/>
            <a:lstStyle/>
            <a:p>
              <a:pPr algn="ctr">
                <a:lnSpc>
                  <a:spcPts val="1800"/>
                </a:lnSpc>
              </a:pPr>
            </a:p>
          </p:txBody>
        </p:sp>
      </p:grpSp>
      <p:sp>
        <p:nvSpPr>
          <p:cNvPr name="TextBox 14" id="14"/>
          <p:cNvSpPr txBox="true"/>
          <p:nvPr/>
        </p:nvSpPr>
        <p:spPr>
          <a:xfrm rot="0">
            <a:off x="780720" y="3162315"/>
            <a:ext cx="8661307" cy="386130"/>
          </a:xfrm>
          <a:prstGeom prst="rect">
            <a:avLst/>
          </a:prstGeom>
        </p:spPr>
        <p:txBody>
          <a:bodyPr anchor="t" rtlCol="false" tIns="0" lIns="0" bIns="0" rIns="0">
            <a:spAutoFit/>
          </a:bodyPr>
          <a:lstStyle/>
          <a:p>
            <a:pPr algn="ctr">
              <a:lnSpc>
                <a:spcPts val="2826"/>
              </a:lnSpc>
              <a:spcBef>
                <a:spcPct val="0"/>
              </a:spcBef>
            </a:pPr>
            <a:r>
              <a:rPr lang="en-US" b="true" sz="2826">
                <a:solidFill>
                  <a:srgbClr val="000000"/>
                </a:solidFill>
                <a:latin typeface="Neue Machina Ultra-Bold"/>
                <a:ea typeface="Neue Machina Ultra-Bold"/>
                <a:cs typeface="Neue Machina Ultra-Bold"/>
                <a:sym typeface="Neue Machina Ultra-Bold"/>
              </a:rPr>
              <a:t>Applied Force to Endpoints &amp; Joints </a:t>
            </a:r>
          </a:p>
        </p:txBody>
      </p:sp>
      <p:sp>
        <p:nvSpPr>
          <p:cNvPr name="TextBox 15" id="15"/>
          <p:cNvSpPr txBox="true"/>
          <p:nvPr/>
        </p:nvSpPr>
        <p:spPr>
          <a:xfrm rot="0">
            <a:off x="1028700" y="584282"/>
            <a:ext cx="10375492" cy="1962165"/>
          </a:xfrm>
          <a:prstGeom prst="rect">
            <a:avLst/>
          </a:prstGeom>
        </p:spPr>
        <p:txBody>
          <a:bodyPr anchor="t" rtlCol="false" tIns="0" lIns="0" bIns="0" rIns="0">
            <a:spAutoFit/>
          </a:bodyPr>
          <a:lstStyle/>
          <a:p>
            <a:pPr algn="l">
              <a:lnSpc>
                <a:spcPts val="7500"/>
              </a:lnSpc>
            </a:pPr>
            <a:r>
              <a:rPr lang="en-US" sz="7500" b="true">
                <a:solidFill>
                  <a:srgbClr val="000000"/>
                </a:solidFill>
                <a:latin typeface="Neue Machina Ultra-Bold"/>
                <a:ea typeface="Neue Machina Ultra-Bold"/>
                <a:cs typeface="Neue Machina Ultra-Bold"/>
                <a:sym typeface="Neue Machina Ultra-Bold"/>
              </a:rPr>
              <a:t>Results &amp; Interpretations</a:t>
            </a:r>
          </a:p>
        </p:txBody>
      </p:sp>
      <p:sp>
        <p:nvSpPr>
          <p:cNvPr name="TextBox 16" id="16"/>
          <p:cNvSpPr txBox="true"/>
          <p:nvPr/>
        </p:nvSpPr>
        <p:spPr>
          <a:xfrm rot="0">
            <a:off x="1984941" y="4467221"/>
            <a:ext cx="6792882" cy="2000754"/>
          </a:xfrm>
          <a:prstGeom prst="rect">
            <a:avLst/>
          </a:prstGeom>
        </p:spPr>
        <p:txBody>
          <a:bodyPr anchor="t" rtlCol="false" tIns="0" lIns="0" bIns="0" rIns="0">
            <a:spAutoFit/>
          </a:bodyPr>
          <a:lstStyle/>
          <a:p>
            <a:pPr algn="l">
              <a:lnSpc>
                <a:spcPts val="4216"/>
              </a:lnSpc>
            </a:pPr>
            <a:r>
              <a:rPr lang="en-US" sz="3011" b="true">
                <a:solidFill>
                  <a:srgbClr val="000000"/>
                </a:solidFill>
                <a:latin typeface="Arimo Bold"/>
                <a:ea typeface="Arimo Bold"/>
                <a:cs typeface="Arimo Bold"/>
                <a:sym typeface="Arimo Bold"/>
              </a:rPr>
              <a:t>Even with the disturbance, many trajectories still correct themselves. </a:t>
            </a:r>
          </a:p>
          <a:p>
            <a:pPr algn="l">
              <a:lnSpc>
                <a:spcPts val="4216"/>
              </a:lnSpc>
            </a:pPr>
            <a:r>
              <a:rPr lang="en-US" sz="3011" b="true">
                <a:solidFill>
                  <a:srgbClr val="742DFF"/>
                </a:solidFill>
                <a:latin typeface="Arimo Bold"/>
                <a:ea typeface="Arimo Bold"/>
                <a:cs typeface="Arimo Bold"/>
                <a:sym typeface="Arimo Bold"/>
              </a:rPr>
              <a:t>Model is adaptive.</a:t>
            </a:r>
          </a:p>
          <a:p>
            <a:pPr algn="l">
              <a:lnSpc>
                <a:spcPts val="3078"/>
              </a:lnSpc>
            </a:pPr>
          </a:p>
        </p:txBody>
      </p:sp>
      <p:sp>
        <p:nvSpPr>
          <p:cNvPr name="TextBox 17" id="17"/>
          <p:cNvSpPr txBox="true"/>
          <p:nvPr/>
        </p:nvSpPr>
        <p:spPr>
          <a:xfrm rot="0">
            <a:off x="1028700" y="9012554"/>
            <a:ext cx="3836794" cy="245746"/>
          </a:xfrm>
          <a:prstGeom prst="rect">
            <a:avLst/>
          </a:prstGeom>
        </p:spPr>
        <p:txBody>
          <a:bodyPr anchor="t" rtlCol="false" tIns="0" lIns="0" bIns="0" rIns="0">
            <a:spAutoFit/>
          </a:bodyPr>
          <a:lstStyle/>
          <a:p>
            <a:pPr algn="l">
              <a:lnSpc>
                <a:spcPts val="1800"/>
              </a:lnSpc>
            </a:pPr>
            <a:r>
              <a:rPr lang="en-US" sz="1800" b="true">
                <a:solidFill>
                  <a:srgbClr val="FFFFFF"/>
                </a:solidFill>
                <a:latin typeface="Neue Machina Ultra-Bold"/>
                <a:ea typeface="Neue Machina Ultra-Bold"/>
                <a:cs typeface="Neue Machina Ultra-Bold"/>
                <a:sym typeface="Neue Machina Ultra-Bold"/>
              </a:rPr>
              <a:t>NMA Comparing Networks</a:t>
            </a:r>
          </a:p>
        </p:txBody>
      </p:sp>
      <p:sp>
        <p:nvSpPr>
          <p:cNvPr name="TextBox 18" id="18"/>
          <p:cNvSpPr txBox="true"/>
          <p:nvPr/>
        </p:nvSpPr>
        <p:spPr>
          <a:xfrm rot="0">
            <a:off x="5608211" y="9012554"/>
            <a:ext cx="1846275" cy="245746"/>
          </a:xfrm>
          <a:prstGeom prst="rect">
            <a:avLst/>
          </a:prstGeom>
        </p:spPr>
        <p:txBody>
          <a:bodyPr anchor="t" rtlCol="false" tIns="0" lIns="0" bIns="0" rIns="0">
            <a:spAutoFit/>
          </a:bodyPr>
          <a:lstStyle/>
          <a:p>
            <a:pPr algn="l">
              <a:lnSpc>
                <a:spcPts val="1800"/>
              </a:lnSpc>
            </a:pPr>
            <a:r>
              <a:rPr lang="en-US" sz="1800" b="true">
                <a:solidFill>
                  <a:srgbClr val="FFFFFF"/>
                </a:solidFill>
                <a:latin typeface="Neue Machina Ultra-Bold"/>
                <a:ea typeface="Neue Machina Ultra-Bold"/>
                <a:cs typeface="Neue Machina Ultra-Bold"/>
                <a:sym typeface="Neue Machina Ultra-Bold"/>
              </a:rPr>
              <a:t>Page 13/15</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830430" y="1028700"/>
            <a:ext cx="12080266" cy="4258294"/>
          </a:xfrm>
          <a:custGeom>
            <a:avLst/>
            <a:gdLst/>
            <a:ahLst/>
            <a:cxnLst/>
            <a:rect r="r" b="b" t="t" l="l"/>
            <a:pathLst>
              <a:path h="4258294" w="12080266">
                <a:moveTo>
                  <a:pt x="0" y="0"/>
                </a:moveTo>
                <a:lnTo>
                  <a:pt x="12080266" y="0"/>
                </a:lnTo>
                <a:lnTo>
                  <a:pt x="12080266" y="4258294"/>
                </a:lnTo>
                <a:lnTo>
                  <a:pt x="0" y="4258294"/>
                </a:lnTo>
                <a:lnTo>
                  <a:pt x="0" y="0"/>
                </a:lnTo>
                <a:close/>
              </a:path>
            </a:pathLst>
          </a:custGeom>
          <a:blipFill>
            <a:blip r:embed="rId3"/>
            <a:stretch>
              <a:fillRect l="0" t="0" r="0" b="0"/>
            </a:stretch>
          </a:blipFill>
        </p:spPr>
      </p:sp>
      <p:grpSp>
        <p:nvGrpSpPr>
          <p:cNvPr name="Group 3" id="3"/>
          <p:cNvGrpSpPr/>
          <p:nvPr/>
        </p:nvGrpSpPr>
        <p:grpSpPr>
          <a:xfrm rot="0">
            <a:off x="-1587653" y="-332607"/>
            <a:ext cx="4406527" cy="10952214"/>
            <a:chOff x="0" y="0"/>
            <a:chExt cx="1160567" cy="2884534"/>
          </a:xfrm>
        </p:grpSpPr>
        <p:sp>
          <p:nvSpPr>
            <p:cNvPr name="Freeform 4" id="4"/>
            <p:cNvSpPr/>
            <p:nvPr/>
          </p:nvSpPr>
          <p:spPr>
            <a:xfrm flipH="false" flipV="false" rot="0">
              <a:off x="0" y="0"/>
              <a:ext cx="1160567" cy="2884534"/>
            </a:xfrm>
            <a:custGeom>
              <a:avLst/>
              <a:gdLst/>
              <a:ahLst/>
              <a:cxnLst/>
              <a:rect r="r" b="b" t="t" l="l"/>
              <a:pathLst>
                <a:path h="2884534" w="1160567">
                  <a:moveTo>
                    <a:pt x="0" y="0"/>
                  </a:moveTo>
                  <a:lnTo>
                    <a:pt x="1160567" y="0"/>
                  </a:lnTo>
                  <a:lnTo>
                    <a:pt x="1160567" y="2884534"/>
                  </a:lnTo>
                  <a:lnTo>
                    <a:pt x="0" y="2884534"/>
                  </a:lnTo>
                  <a:close/>
                </a:path>
              </a:pathLst>
            </a:custGeom>
            <a:solidFill>
              <a:srgbClr val="5E17EB"/>
            </a:solidFill>
          </p:spPr>
        </p:sp>
        <p:sp>
          <p:nvSpPr>
            <p:cNvPr name="TextBox 5" id="5"/>
            <p:cNvSpPr txBox="true"/>
            <p:nvPr/>
          </p:nvSpPr>
          <p:spPr>
            <a:xfrm>
              <a:off x="0" y="38100"/>
              <a:ext cx="1160567" cy="2846434"/>
            </a:xfrm>
            <a:prstGeom prst="rect">
              <a:avLst/>
            </a:prstGeom>
          </p:spPr>
          <p:txBody>
            <a:bodyPr anchor="ctr" rtlCol="false" tIns="50800" lIns="50800" bIns="50800" rIns="50800"/>
            <a:lstStyle/>
            <a:p>
              <a:pPr algn="ctr">
                <a:lnSpc>
                  <a:spcPts val="2600"/>
                </a:lnSpc>
              </a:pPr>
            </a:p>
          </p:txBody>
        </p:sp>
      </p:grpSp>
      <p:grpSp>
        <p:nvGrpSpPr>
          <p:cNvPr name="Group 6" id="6"/>
          <p:cNvGrpSpPr/>
          <p:nvPr/>
        </p:nvGrpSpPr>
        <p:grpSpPr>
          <a:xfrm rot="0">
            <a:off x="2818874" y="-332607"/>
            <a:ext cx="413090" cy="10952214"/>
            <a:chOff x="0" y="0"/>
            <a:chExt cx="108797" cy="2884534"/>
          </a:xfrm>
        </p:grpSpPr>
        <p:sp>
          <p:nvSpPr>
            <p:cNvPr name="Freeform 7" id="7"/>
            <p:cNvSpPr/>
            <p:nvPr/>
          </p:nvSpPr>
          <p:spPr>
            <a:xfrm flipH="false" flipV="false" rot="0">
              <a:off x="0" y="0"/>
              <a:ext cx="108797" cy="2884534"/>
            </a:xfrm>
            <a:custGeom>
              <a:avLst/>
              <a:gdLst/>
              <a:ahLst/>
              <a:cxnLst/>
              <a:rect r="r" b="b" t="t" l="l"/>
              <a:pathLst>
                <a:path h="2884534" w="108797">
                  <a:moveTo>
                    <a:pt x="0" y="0"/>
                  </a:moveTo>
                  <a:lnTo>
                    <a:pt x="108797" y="0"/>
                  </a:lnTo>
                  <a:lnTo>
                    <a:pt x="108797" y="2884534"/>
                  </a:lnTo>
                  <a:lnTo>
                    <a:pt x="0" y="2884534"/>
                  </a:lnTo>
                  <a:close/>
                </a:path>
              </a:pathLst>
            </a:custGeom>
            <a:solidFill>
              <a:srgbClr val="5E17EB">
                <a:alpha val="80000"/>
              </a:srgbClr>
            </a:solidFill>
          </p:spPr>
        </p:sp>
        <p:sp>
          <p:nvSpPr>
            <p:cNvPr name="TextBox 8" id="8"/>
            <p:cNvSpPr txBox="true"/>
            <p:nvPr/>
          </p:nvSpPr>
          <p:spPr>
            <a:xfrm>
              <a:off x="0" y="38100"/>
              <a:ext cx="108797" cy="2846434"/>
            </a:xfrm>
            <a:prstGeom prst="rect">
              <a:avLst/>
            </a:prstGeom>
          </p:spPr>
          <p:txBody>
            <a:bodyPr anchor="ctr" rtlCol="false" tIns="50800" lIns="50800" bIns="50800" rIns="50800"/>
            <a:lstStyle/>
            <a:p>
              <a:pPr algn="ctr">
                <a:lnSpc>
                  <a:spcPts val="2600"/>
                </a:lnSpc>
              </a:pPr>
            </a:p>
          </p:txBody>
        </p:sp>
      </p:grpSp>
      <p:grpSp>
        <p:nvGrpSpPr>
          <p:cNvPr name="Group 9" id="9"/>
          <p:cNvGrpSpPr/>
          <p:nvPr/>
        </p:nvGrpSpPr>
        <p:grpSpPr>
          <a:xfrm rot="0">
            <a:off x="3231963" y="-332607"/>
            <a:ext cx="413090" cy="10952214"/>
            <a:chOff x="0" y="0"/>
            <a:chExt cx="108797" cy="2884534"/>
          </a:xfrm>
        </p:grpSpPr>
        <p:sp>
          <p:nvSpPr>
            <p:cNvPr name="Freeform 10" id="10"/>
            <p:cNvSpPr/>
            <p:nvPr/>
          </p:nvSpPr>
          <p:spPr>
            <a:xfrm flipH="false" flipV="false" rot="0">
              <a:off x="0" y="0"/>
              <a:ext cx="108797" cy="2884534"/>
            </a:xfrm>
            <a:custGeom>
              <a:avLst/>
              <a:gdLst/>
              <a:ahLst/>
              <a:cxnLst/>
              <a:rect r="r" b="b" t="t" l="l"/>
              <a:pathLst>
                <a:path h="2884534" w="108797">
                  <a:moveTo>
                    <a:pt x="0" y="0"/>
                  </a:moveTo>
                  <a:lnTo>
                    <a:pt x="108797" y="0"/>
                  </a:lnTo>
                  <a:lnTo>
                    <a:pt x="108797" y="2884534"/>
                  </a:lnTo>
                  <a:lnTo>
                    <a:pt x="0" y="2884534"/>
                  </a:lnTo>
                  <a:close/>
                </a:path>
              </a:pathLst>
            </a:custGeom>
            <a:solidFill>
              <a:srgbClr val="5E17EB">
                <a:alpha val="60000"/>
              </a:srgbClr>
            </a:solidFill>
          </p:spPr>
        </p:sp>
        <p:sp>
          <p:nvSpPr>
            <p:cNvPr name="TextBox 11" id="11"/>
            <p:cNvSpPr txBox="true"/>
            <p:nvPr/>
          </p:nvSpPr>
          <p:spPr>
            <a:xfrm>
              <a:off x="0" y="38100"/>
              <a:ext cx="108797" cy="2846434"/>
            </a:xfrm>
            <a:prstGeom prst="rect">
              <a:avLst/>
            </a:prstGeom>
          </p:spPr>
          <p:txBody>
            <a:bodyPr anchor="ctr" rtlCol="false" tIns="50800" lIns="50800" bIns="50800" rIns="50800"/>
            <a:lstStyle/>
            <a:p>
              <a:pPr algn="ctr">
                <a:lnSpc>
                  <a:spcPts val="2600"/>
                </a:lnSpc>
              </a:pPr>
            </a:p>
          </p:txBody>
        </p:sp>
      </p:grpSp>
      <p:sp>
        <p:nvSpPr>
          <p:cNvPr name="TextBox 12" id="12"/>
          <p:cNvSpPr txBox="true"/>
          <p:nvPr/>
        </p:nvSpPr>
        <p:spPr>
          <a:xfrm rot="0">
            <a:off x="6951158" y="5491491"/>
            <a:ext cx="7838810" cy="4025266"/>
          </a:xfrm>
          <a:prstGeom prst="rect">
            <a:avLst/>
          </a:prstGeom>
        </p:spPr>
        <p:txBody>
          <a:bodyPr anchor="t" rtlCol="false" tIns="0" lIns="0" bIns="0" rIns="0">
            <a:spAutoFit/>
          </a:bodyPr>
          <a:lstStyle/>
          <a:p>
            <a:pPr algn="ctr">
              <a:lnSpc>
                <a:spcPts val="2100"/>
              </a:lnSpc>
              <a:spcBef>
                <a:spcPct val="0"/>
              </a:spcBef>
            </a:pPr>
            <a:r>
              <a:rPr lang="en-US" b="true" sz="2100">
                <a:solidFill>
                  <a:srgbClr val="000000"/>
                </a:solidFill>
                <a:latin typeface="Arimo Bold"/>
                <a:ea typeface="Arimo Bold"/>
                <a:cs typeface="Arimo Bold"/>
                <a:sym typeface="Arimo Bold"/>
              </a:rPr>
              <a:t>================================================</a:t>
            </a:r>
          </a:p>
          <a:p>
            <a:pPr algn="ctr">
              <a:lnSpc>
                <a:spcPts val="2100"/>
              </a:lnSpc>
              <a:spcBef>
                <a:spcPct val="0"/>
              </a:spcBef>
            </a:pPr>
            <a:r>
              <a:rPr lang="en-US" b="true" sz="2100">
                <a:solidFill>
                  <a:srgbClr val="000000"/>
                </a:solidFill>
                <a:latin typeface="Arimo Bold"/>
                <a:ea typeface="Arimo Bold"/>
                <a:cs typeface="Arimo Bold"/>
                <a:sym typeface="Arimo Bold"/>
              </a:rPr>
              <a:t>Performance Statistics:</a:t>
            </a:r>
          </a:p>
          <a:p>
            <a:pPr algn="ctr">
              <a:lnSpc>
                <a:spcPts val="2100"/>
              </a:lnSpc>
              <a:spcBef>
                <a:spcPct val="0"/>
              </a:spcBef>
            </a:pPr>
            <a:r>
              <a:rPr lang="en-US" b="true" sz="2100">
                <a:solidFill>
                  <a:srgbClr val="000000"/>
                </a:solidFill>
                <a:latin typeface="Arimo Bold"/>
                <a:ea typeface="Arimo Bold"/>
                <a:cs typeface="Arimo Bold"/>
                <a:sym typeface="Arimo Bold"/>
              </a:rPr>
              <a:t>================================================</a:t>
            </a:r>
          </a:p>
          <a:p>
            <a:pPr algn="ctr">
              <a:lnSpc>
                <a:spcPts val="2100"/>
              </a:lnSpc>
              <a:spcBef>
                <a:spcPct val="0"/>
              </a:spcBef>
            </a:pPr>
            <a:r>
              <a:rPr lang="en-US" b="true" sz="2100">
                <a:solidFill>
                  <a:srgbClr val="000000"/>
                </a:solidFill>
                <a:latin typeface="Arimo Bold"/>
                <a:ea typeface="Arimo Bold"/>
                <a:cs typeface="Arimo Bold"/>
                <a:sym typeface="Arimo Bold"/>
              </a:rPr>
              <a:t>Normal Environment:</a:t>
            </a:r>
          </a:p>
          <a:p>
            <a:pPr algn="ctr">
              <a:lnSpc>
                <a:spcPts val="2100"/>
              </a:lnSpc>
              <a:spcBef>
                <a:spcPct val="0"/>
              </a:spcBef>
            </a:pPr>
            <a:r>
              <a:rPr lang="en-US" b="true" sz="2100">
                <a:solidFill>
                  <a:srgbClr val="000000"/>
                </a:solidFill>
                <a:latin typeface="Arimo Bold"/>
                <a:ea typeface="Arimo Bold"/>
                <a:cs typeface="Arimo Bold"/>
                <a:sym typeface="Arimo Bold"/>
              </a:rPr>
              <a:t>  Mean Error: 0.0091 ± 0.0077</a:t>
            </a:r>
          </a:p>
          <a:p>
            <a:pPr algn="ctr">
              <a:lnSpc>
                <a:spcPts val="2100"/>
              </a:lnSpc>
              <a:spcBef>
                <a:spcPct val="0"/>
              </a:spcBef>
            </a:pPr>
            <a:r>
              <a:rPr lang="en-US" b="true" sz="2100">
                <a:solidFill>
                  <a:srgbClr val="000000"/>
                </a:solidFill>
                <a:latin typeface="Arimo Bold"/>
                <a:ea typeface="Arimo Bold"/>
                <a:cs typeface="Arimo Bold"/>
                <a:sym typeface="Arimo Bold"/>
              </a:rPr>
              <a:t>  Success Rate: 100.0%</a:t>
            </a:r>
          </a:p>
          <a:p>
            <a:pPr algn="ctr">
              <a:lnSpc>
                <a:spcPts val="2100"/>
              </a:lnSpc>
              <a:spcBef>
                <a:spcPct val="0"/>
              </a:spcBef>
            </a:pPr>
          </a:p>
          <a:p>
            <a:pPr algn="ctr">
              <a:lnSpc>
                <a:spcPts val="2100"/>
              </a:lnSpc>
              <a:spcBef>
                <a:spcPct val="0"/>
              </a:spcBef>
            </a:pPr>
            <a:r>
              <a:rPr lang="en-US" b="true" sz="2100">
                <a:solidFill>
                  <a:srgbClr val="000000"/>
                </a:solidFill>
                <a:latin typeface="Arimo Bold"/>
                <a:ea typeface="Arimo Bold"/>
                <a:cs typeface="Arimo Bold"/>
                <a:sym typeface="Arimo Bold"/>
              </a:rPr>
              <a:t>Force Field Environment:</a:t>
            </a:r>
          </a:p>
          <a:p>
            <a:pPr algn="ctr">
              <a:lnSpc>
                <a:spcPts val="2100"/>
              </a:lnSpc>
              <a:spcBef>
                <a:spcPct val="0"/>
              </a:spcBef>
            </a:pPr>
            <a:r>
              <a:rPr lang="en-US" b="true" sz="2100">
                <a:solidFill>
                  <a:srgbClr val="000000"/>
                </a:solidFill>
                <a:latin typeface="Arimo Bold"/>
                <a:ea typeface="Arimo Bold"/>
                <a:cs typeface="Arimo Bold"/>
                <a:sym typeface="Arimo Bold"/>
              </a:rPr>
              <a:t>  Mean Error: 0.0128 ± 0.0053</a:t>
            </a:r>
          </a:p>
          <a:p>
            <a:pPr algn="ctr">
              <a:lnSpc>
                <a:spcPts val="2100"/>
              </a:lnSpc>
              <a:spcBef>
                <a:spcPct val="0"/>
              </a:spcBef>
            </a:pPr>
            <a:r>
              <a:rPr lang="en-US" b="true" sz="2100">
                <a:solidFill>
                  <a:srgbClr val="000000"/>
                </a:solidFill>
                <a:latin typeface="Arimo Bold"/>
                <a:ea typeface="Arimo Bold"/>
                <a:cs typeface="Arimo Bold"/>
                <a:sym typeface="Arimo Bold"/>
              </a:rPr>
              <a:t>  Success Rate: 100.0%</a:t>
            </a:r>
          </a:p>
          <a:p>
            <a:pPr algn="ctr">
              <a:lnSpc>
                <a:spcPts val="2100"/>
              </a:lnSpc>
              <a:spcBef>
                <a:spcPct val="0"/>
              </a:spcBef>
            </a:pPr>
          </a:p>
          <a:p>
            <a:pPr algn="ctr">
              <a:lnSpc>
                <a:spcPts val="2100"/>
              </a:lnSpc>
              <a:spcBef>
                <a:spcPct val="0"/>
              </a:spcBef>
            </a:pPr>
            <a:r>
              <a:rPr lang="en-US" b="true" sz="2100">
                <a:solidFill>
                  <a:srgbClr val="000000"/>
                </a:solidFill>
                <a:latin typeface="Arimo Bold"/>
                <a:ea typeface="Arimo Bold"/>
                <a:cs typeface="Arimo Bold"/>
                <a:sym typeface="Arimo Bold"/>
              </a:rPr>
              <a:t>Performance Degradation: 40.5%</a:t>
            </a:r>
          </a:p>
          <a:p>
            <a:pPr algn="ctr">
              <a:lnSpc>
                <a:spcPts val="2100"/>
              </a:lnSpc>
              <a:spcBef>
                <a:spcPct val="0"/>
              </a:spcBef>
            </a:pPr>
          </a:p>
          <a:p>
            <a:pPr algn="ctr">
              <a:lnSpc>
                <a:spcPts val="2100"/>
              </a:lnSpc>
              <a:spcBef>
                <a:spcPct val="0"/>
              </a:spcBef>
            </a:pPr>
          </a:p>
          <a:p>
            <a:pPr algn="ctr">
              <a:lnSpc>
                <a:spcPts val="2100"/>
              </a:lnSpc>
              <a:spcBef>
                <a:spcPct val="0"/>
              </a:spcBef>
            </a:pPr>
            <a:r>
              <a:rPr lang="en-US" sz="2100">
                <a:solidFill>
                  <a:srgbClr val="000000"/>
                </a:solidFill>
                <a:latin typeface="Arimo"/>
                <a:ea typeface="Arimo"/>
                <a:cs typeface="Arimo"/>
                <a:sym typeface="Arimo"/>
              </a:rPr>
              <a:t>(Note: this is the small baseline model)</a:t>
            </a:r>
          </a:p>
        </p:txBody>
      </p:sp>
      <p:sp>
        <p:nvSpPr>
          <p:cNvPr name="TextBox 13" id="13"/>
          <p:cNvSpPr txBox="true"/>
          <p:nvPr/>
        </p:nvSpPr>
        <p:spPr>
          <a:xfrm rot="-5400000">
            <a:off x="-2602888" y="4252270"/>
            <a:ext cx="8429008" cy="1782461"/>
          </a:xfrm>
          <a:prstGeom prst="rect">
            <a:avLst/>
          </a:prstGeom>
        </p:spPr>
        <p:txBody>
          <a:bodyPr anchor="t" rtlCol="false" tIns="0" lIns="0" bIns="0" rIns="0">
            <a:spAutoFit/>
          </a:bodyPr>
          <a:lstStyle/>
          <a:p>
            <a:pPr algn="ctr">
              <a:lnSpc>
                <a:spcPts val="6800"/>
              </a:lnSpc>
            </a:pPr>
            <a:r>
              <a:rPr lang="en-US" sz="6800" b="true">
                <a:solidFill>
                  <a:srgbClr val="FFFFFF"/>
                </a:solidFill>
                <a:latin typeface="Neue Machina Ultra-Bold"/>
                <a:ea typeface="Neue Machina Ultra-Bold"/>
                <a:cs typeface="Neue Machina Ultra-Bold"/>
                <a:sym typeface="Neue Machina Ultra-Bold"/>
              </a:rPr>
              <a:t>Base model in new environment</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87653" y="-332607"/>
            <a:ext cx="4406527" cy="10952214"/>
            <a:chOff x="0" y="0"/>
            <a:chExt cx="1160567" cy="2884534"/>
          </a:xfrm>
        </p:grpSpPr>
        <p:sp>
          <p:nvSpPr>
            <p:cNvPr name="Freeform 3" id="3"/>
            <p:cNvSpPr/>
            <p:nvPr/>
          </p:nvSpPr>
          <p:spPr>
            <a:xfrm flipH="false" flipV="false" rot="0">
              <a:off x="0" y="0"/>
              <a:ext cx="1160567" cy="2884534"/>
            </a:xfrm>
            <a:custGeom>
              <a:avLst/>
              <a:gdLst/>
              <a:ahLst/>
              <a:cxnLst/>
              <a:rect r="r" b="b" t="t" l="l"/>
              <a:pathLst>
                <a:path h="2884534" w="1160567">
                  <a:moveTo>
                    <a:pt x="0" y="0"/>
                  </a:moveTo>
                  <a:lnTo>
                    <a:pt x="1160567" y="0"/>
                  </a:lnTo>
                  <a:lnTo>
                    <a:pt x="1160567" y="2884534"/>
                  </a:lnTo>
                  <a:lnTo>
                    <a:pt x="0" y="2884534"/>
                  </a:lnTo>
                  <a:close/>
                </a:path>
              </a:pathLst>
            </a:custGeom>
            <a:solidFill>
              <a:srgbClr val="5E17EB"/>
            </a:solidFill>
          </p:spPr>
        </p:sp>
        <p:sp>
          <p:nvSpPr>
            <p:cNvPr name="TextBox 4" id="4"/>
            <p:cNvSpPr txBox="true"/>
            <p:nvPr/>
          </p:nvSpPr>
          <p:spPr>
            <a:xfrm>
              <a:off x="0" y="38100"/>
              <a:ext cx="1160567" cy="2846434"/>
            </a:xfrm>
            <a:prstGeom prst="rect">
              <a:avLst/>
            </a:prstGeom>
          </p:spPr>
          <p:txBody>
            <a:bodyPr anchor="ctr" rtlCol="false" tIns="50800" lIns="50800" bIns="50800" rIns="50800"/>
            <a:lstStyle/>
            <a:p>
              <a:pPr algn="ctr">
                <a:lnSpc>
                  <a:spcPts val="2600"/>
                </a:lnSpc>
              </a:pPr>
            </a:p>
          </p:txBody>
        </p:sp>
      </p:grpSp>
      <p:grpSp>
        <p:nvGrpSpPr>
          <p:cNvPr name="Group 5" id="5"/>
          <p:cNvGrpSpPr/>
          <p:nvPr/>
        </p:nvGrpSpPr>
        <p:grpSpPr>
          <a:xfrm rot="0">
            <a:off x="2818874" y="-332607"/>
            <a:ext cx="413090" cy="10952214"/>
            <a:chOff x="0" y="0"/>
            <a:chExt cx="108797" cy="2884534"/>
          </a:xfrm>
        </p:grpSpPr>
        <p:sp>
          <p:nvSpPr>
            <p:cNvPr name="Freeform 6" id="6"/>
            <p:cNvSpPr/>
            <p:nvPr/>
          </p:nvSpPr>
          <p:spPr>
            <a:xfrm flipH="false" flipV="false" rot="0">
              <a:off x="0" y="0"/>
              <a:ext cx="108797" cy="2884534"/>
            </a:xfrm>
            <a:custGeom>
              <a:avLst/>
              <a:gdLst/>
              <a:ahLst/>
              <a:cxnLst/>
              <a:rect r="r" b="b" t="t" l="l"/>
              <a:pathLst>
                <a:path h="2884534" w="108797">
                  <a:moveTo>
                    <a:pt x="0" y="0"/>
                  </a:moveTo>
                  <a:lnTo>
                    <a:pt x="108797" y="0"/>
                  </a:lnTo>
                  <a:lnTo>
                    <a:pt x="108797" y="2884534"/>
                  </a:lnTo>
                  <a:lnTo>
                    <a:pt x="0" y="2884534"/>
                  </a:lnTo>
                  <a:close/>
                </a:path>
              </a:pathLst>
            </a:custGeom>
            <a:solidFill>
              <a:srgbClr val="5E17EB">
                <a:alpha val="80000"/>
              </a:srgbClr>
            </a:solidFill>
          </p:spPr>
        </p:sp>
        <p:sp>
          <p:nvSpPr>
            <p:cNvPr name="TextBox 7" id="7"/>
            <p:cNvSpPr txBox="true"/>
            <p:nvPr/>
          </p:nvSpPr>
          <p:spPr>
            <a:xfrm>
              <a:off x="0" y="38100"/>
              <a:ext cx="108797" cy="2846434"/>
            </a:xfrm>
            <a:prstGeom prst="rect">
              <a:avLst/>
            </a:prstGeom>
          </p:spPr>
          <p:txBody>
            <a:bodyPr anchor="ctr" rtlCol="false" tIns="50800" lIns="50800" bIns="50800" rIns="50800"/>
            <a:lstStyle/>
            <a:p>
              <a:pPr algn="ctr">
                <a:lnSpc>
                  <a:spcPts val="2600"/>
                </a:lnSpc>
              </a:pPr>
            </a:p>
          </p:txBody>
        </p:sp>
      </p:grpSp>
      <p:grpSp>
        <p:nvGrpSpPr>
          <p:cNvPr name="Group 8" id="8"/>
          <p:cNvGrpSpPr/>
          <p:nvPr/>
        </p:nvGrpSpPr>
        <p:grpSpPr>
          <a:xfrm rot="0">
            <a:off x="3231963" y="-332607"/>
            <a:ext cx="413090" cy="10952214"/>
            <a:chOff x="0" y="0"/>
            <a:chExt cx="108797" cy="2884534"/>
          </a:xfrm>
        </p:grpSpPr>
        <p:sp>
          <p:nvSpPr>
            <p:cNvPr name="Freeform 9" id="9"/>
            <p:cNvSpPr/>
            <p:nvPr/>
          </p:nvSpPr>
          <p:spPr>
            <a:xfrm flipH="false" flipV="false" rot="0">
              <a:off x="0" y="0"/>
              <a:ext cx="108797" cy="2884534"/>
            </a:xfrm>
            <a:custGeom>
              <a:avLst/>
              <a:gdLst/>
              <a:ahLst/>
              <a:cxnLst/>
              <a:rect r="r" b="b" t="t" l="l"/>
              <a:pathLst>
                <a:path h="2884534" w="108797">
                  <a:moveTo>
                    <a:pt x="0" y="0"/>
                  </a:moveTo>
                  <a:lnTo>
                    <a:pt x="108797" y="0"/>
                  </a:lnTo>
                  <a:lnTo>
                    <a:pt x="108797" y="2884534"/>
                  </a:lnTo>
                  <a:lnTo>
                    <a:pt x="0" y="2884534"/>
                  </a:lnTo>
                  <a:close/>
                </a:path>
              </a:pathLst>
            </a:custGeom>
            <a:solidFill>
              <a:srgbClr val="5E17EB">
                <a:alpha val="60000"/>
              </a:srgbClr>
            </a:solidFill>
          </p:spPr>
        </p:sp>
        <p:sp>
          <p:nvSpPr>
            <p:cNvPr name="TextBox 10" id="10"/>
            <p:cNvSpPr txBox="true"/>
            <p:nvPr/>
          </p:nvSpPr>
          <p:spPr>
            <a:xfrm>
              <a:off x="0" y="38100"/>
              <a:ext cx="108797" cy="2846434"/>
            </a:xfrm>
            <a:prstGeom prst="rect">
              <a:avLst/>
            </a:prstGeom>
          </p:spPr>
          <p:txBody>
            <a:bodyPr anchor="ctr" rtlCol="false" tIns="50800" lIns="50800" bIns="50800" rIns="50800"/>
            <a:lstStyle/>
            <a:p>
              <a:pPr algn="ctr">
                <a:lnSpc>
                  <a:spcPts val="2600"/>
                </a:lnSpc>
              </a:pPr>
            </a:p>
          </p:txBody>
        </p:sp>
      </p:grpSp>
      <p:sp>
        <p:nvSpPr>
          <p:cNvPr name="Freeform 11" id="11"/>
          <p:cNvSpPr/>
          <p:nvPr/>
        </p:nvSpPr>
        <p:spPr>
          <a:xfrm flipH="false" flipV="false" rot="-10800000">
            <a:off x="15277930" y="9608844"/>
            <a:ext cx="667677" cy="305462"/>
          </a:xfrm>
          <a:custGeom>
            <a:avLst/>
            <a:gdLst/>
            <a:ahLst/>
            <a:cxnLst/>
            <a:rect r="r" b="b" t="t" l="l"/>
            <a:pathLst>
              <a:path h="305462" w="667677">
                <a:moveTo>
                  <a:pt x="0" y="0"/>
                </a:moveTo>
                <a:lnTo>
                  <a:pt x="667677" y="0"/>
                </a:lnTo>
                <a:lnTo>
                  <a:pt x="667677" y="305462"/>
                </a:lnTo>
                <a:lnTo>
                  <a:pt x="0" y="305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true" flipV="false" rot="-10800000">
            <a:off x="16591623" y="9608844"/>
            <a:ext cx="667677" cy="305462"/>
          </a:xfrm>
          <a:custGeom>
            <a:avLst/>
            <a:gdLst/>
            <a:ahLst/>
            <a:cxnLst/>
            <a:rect r="r" b="b" t="t" l="l"/>
            <a:pathLst>
              <a:path h="305462" w="667677">
                <a:moveTo>
                  <a:pt x="667677" y="0"/>
                </a:moveTo>
                <a:lnTo>
                  <a:pt x="0" y="0"/>
                </a:lnTo>
                <a:lnTo>
                  <a:pt x="0" y="305462"/>
                </a:lnTo>
                <a:lnTo>
                  <a:pt x="667677" y="305462"/>
                </a:lnTo>
                <a:lnTo>
                  <a:pt x="667677"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3" id="13"/>
          <p:cNvSpPr txBox="true"/>
          <p:nvPr/>
        </p:nvSpPr>
        <p:spPr>
          <a:xfrm rot="-5400000">
            <a:off x="-1972650" y="4252270"/>
            <a:ext cx="7168533" cy="1782461"/>
          </a:xfrm>
          <a:prstGeom prst="rect">
            <a:avLst/>
          </a:prstGeom>
        </p:spPr>
        <p:txBody>
          <a:bodyPr anchor="t" rtlCol="false" tIns="0" lIns="0" bIns="0" rIns="0">
            <a:spAutoFit/>
          </a:bodyPr>
          <a:lstStyle/>
          <a:p>
            <a:pPr algn="ctr">
              <a:lnSpc>
                <a:spcPts val="6800"/>
              </a:lnSpc>
            </a:pPr>
            <a:r>
              <a:rPr lang="en-US" sz="6800" b="true">
                <a:solidFill>
                  <a:srgbClr val="FFFFFF"/>
                </a:solidFill>
                <a:latin typeface="Neue Machina Ultra-Bold"/>
                <a:ea typeface="Neue Machina Ultra-Bold"/>
                <a:cs typeface="Neue Machina Ultra-Bold"/>
                <a:sym typeface="Neue Machina Ultra-Bold"/>
              </a:rPr>
              <a:t>Force change resuls</a:t>
            </a:r>
          </a:p>
        </p:txBody>
      </p:sp>
      <p:sp>
        <p:nvSpPr>
          <p:cNvPr name="TextBox 14" id="14"/>
          <p:cNvSpPr txBox="true"/>
          <p:nvPr/>
        </p:nvSpPr>
        <p:spPr>
          <a:xfrm rot="0">
            <a:off x="5931107" y="9668560"/>
            <a:ext cx="3836794" cy="245746"/>
          </a:xfrm>
          <a:prstGeom prst="rect">
            <a:avLst/>
          </a:prstGeom>
        </p:spPr>
        <p:txBody>
          <a:bodyPr anchor="t" rtlCol="false" tIns="0" lIns="0" bIns="0" rIns="0">
            <a:spAutoFit/>
          </a:bodyPr>
          <a:lstStyle/>
          <a:p>
            <a:pPr algn="l">
              <a:lnSpc>
                <a:spcPts val="1800"/>
              </a:lnSpc>
            </a:pPr>
            <a:r>
              <a:rPr lang="en-US" sz="1800" b="true">
                <a:solidFill>
                  <a:srgbClr val="000000"/>
                </a:solidFill>
                <a:latin typeface="Neue Machina Ultra-Bold"/>
                <a:ea typeface="Neue Machina Ultra-Bold"/>
                <a:cs typeface="Neue Machina Ultra-Bold"/>
                <a:sym typeface="Neue Machina Ultra-Bold"/>
              </a:rPr>
              <a:t>NMA Comparing Networks</a:t>
            </a:r>
          </a:p>
        </p:txBody>
      </p:sp>
      <p:sp>
        <p:nvSpPr>
          <p:cNvPr name="TextBox 15" id="15"/>
          <p:cNvSpPr txBox="true"/>
          <p:nvPr/>
        </p:nvSpPr>
        <p:spPr>
          <a:xfrm rot="0">
            <a:off x="10510618" y="9668560"/>
            <a:ext cx="1846275" cy="245746"/>
          </a:xfrm>
          <a:prstGeom prst="rect">
            <a:avLst/>
          </a:prstGeom>
        </p:spPr>
        <p:txBody>
          <a:bodyPr anchor="t" rtlCol="false" tIns="0" lIns="0" bIns="0" rIns="0">
            <a:spAutoFit/>
          </a:bodyPr>
          <a:lstStyle/>
          <a:p>
            <a:pPr algn="l">
              <a:lnSpc>
                <a:spcPts val="1800"/>
              </a:lnSpc>
            </a:pPr>
            <a:r>
              <a:rPr lang="en-US" sz="1800" b="true">
                <a:solidFill>
                  <a:srgbClr val="000000"/>
                </a:solidFill>
                <a:latin typeface="Neue Machina Ultra-Bold"/>
                <a:ea typeface="Neue Machina Ultra-Bold"/>
                <a:cs typeface="Neue Machina Ultra-Bold"/>
                <a:sym typeface="Neue Machina Ultra-Bold"/>
              </a:rPr>
              <a:t>Page 15/20</a:t>
            </a:r>
          </a:p>
        </p:txBody>
      </p:sp>
      <p:sp>
        <p:nvSpPr>
          <p:cNvPr name="AutoShape 16" id="16"/>
          <p:cNvSpPr/>
          <p:nvPr/>
        </p:nvSpPr>
        <p:spPr>
          <a:xfrm flipV="true">
            <a:off x="10013781" y="9682931"/>
            <a:ext cx="0" cy="188430"/>
          </a:xfrm>
          <a:prstGeom prst="line">
            <a:avLst/>
          </a:prstGeom>
          <a:ln cap="flat" w="38100">
            <a:solidFill>
              <a:srgbClr val="000000"/>
            </a:solidFill>
            <a:prstDash val="solid"/>
            <a:headEnd type="none" len="sm" w="sm"/>
            <a:tailEnd type="none" len="sm" w="sm"/>
          </a:ln>
        </p:spPr>
      </p:sp>
      <p:sp>
        <p:nvSpPr>
          <p:cNvPr name="Freeform 17" id="17"/>
          <p:cNvSpPr/>
          <p:nvPr/>
        </p:nvSpPr>
        <p:spPr>
          <a:xfrm flipH="false" flipV="false" rot="0">
            <a:off x="9387377" y="659148"/>
            <a:ext cx="8447333" cy="8373419"/>
          </a:xfrm>
          <a:custGeom>
            <a:avLst/>
            <a:gdLst/>
            <a:ahLst/>
            <a:cxnLst/>
            <a:rect r="r" b="b" t="t" l="l"/>
            <a:pathLst>
              <a:path h="8373419" w="8447333">
                <a:moveTo>
                  <a:pt x="0" y="0"/>
                </a:moveTo>
                <a:lnTo>
                  <a:pt x="8447333" y="0"/>
                </a:lnTo>
                <a:lnTo>
                  <a:pt x="8447333" y="8373419"/>
                </a:lnTo>
                <a:lnTo>
                  <a:pt x="0" y="8373419"/>
                </a:lnTo>
                <a:lnTo>
                  <a:pt x="0" y="0"/>
                </a:lnTo>
                <a:close/>
              </a:path>
            </a:pathLst>
          </a:custGeom>
          <a:blipFill>
            <a:blip r:embed="rId5"/>
            <a:stretch>
              <a:fillRect l="0" t="0" r="0" b="0"/>
            </a:stretch>
          </a:blipFill>
        </p:spPr>
      </p:sp>
      <p:sp>
        <p:nvSpPr>
          <p:cNvPr name="AutoShape 18" id="18"/>
          <p:cNvSpPr/>
          <p:nvPr/>
        </p:nvSpPr>
        <p:spPr>
          <a:xfrm>
            <a:off x="8617441" y="2738069"/>
            <a:ext cx="1961143" cy="5268391"/>
          </a:xfrm>
          <a:prstGeom prst="line">
            <a:avLst/>
          </a:prstGeom>
          <a:ln cap="flat" w="38100">
            <a:gradFill>
              <a:gsLst>
                <a:gs pos="0">
                  <a:srgbClr val="8C52FF">
                    <a:alpha val="100000"/>
                  </a:srgbClr>
                </a:gs>
                <a:gs pos="100000">
                  <a:srgbClr val="5CE1E6">
                    <a:alpha val="100000"/>
                  </a:srgbClr>
                </a:gs>
              </a:gsLst>
              <a:lin ang="0"/>
            </a:gradFill>
            <a:prstDash val="solid"/>
            <a:headEnd type="none" len="sm" w="sm"/>
            <a:tailEnd type="none" len="sm" w="sm"/>
          </a:ln>
        </p:spPr>
      </p:sp>
      <p:sp>
        <p:nvSpPr>
          <p:cNvPr name="AutoShape 19" id="19"/>
          <p:cNvSpPr/>
          <p:nvPr/>
        </p:nvSpPr>
        <p:spPr>
          <a:xfrm flipV="true">
            <a:off x="8681891" y="2029871"/>
            <a:ext cx="8728253" cy="5078528"/>
          </a:xfrm>
          <a:prstGeom prst="line">
            <a:avLst/>
          </a:prstGeom>
          <a:ln cap="flat" w="38100">
            <a:gradFill>
              <a:gsLst>
                <a:gs pos="0">
                  <a:srgbClr val="8C52FF">
                    <a:alpha val="100000"/>
                  </a:srgbClr>
                </a:gs>
                <a:gs pos="100000">
                  <a:srgbClr val="5CE1E6">
                    <a:alpha val="100000"/>
                  </a:srgbClr>
                </a:gs>
              </a:gsLst>
              <a:lin ang="0"/>
            </a:gradFill>
            <a:prstDash val="solid"/>
            <a:headEnd type="none" len="sm" w="sm"/>
            <a:tailEnd type="none" len="sm" w="sm"/>
          </a:ln>
        </p:spPr>
      </p:sp>
      <p:sp>
        <p:nvSpPr>
          <p:cNvPr name="Freeform 20" id="20"/>
          <p:cNvSpPr/>
          <p:nvPr/>
        </p:nvSpPr>
        <p:spPr>
          <a:xfrm flipH="false" flipV="false" rot="0">
            <a:off x="4525493" y="5277040"/>
            <a:ext cx="4156398" cy="3662719"/>
          </a:xfrm>
          <a:custGeom>
            <a:avLst/>
            <a:gdLst/>
            <a:ahLst/>
            <a:cxnLst/>
            <a:rect r="r" b="b" t="t" l="l"/>
            <a:pathLst>
              <a:path h="3662719" w="4156398">
                <a:moveTo>
                  <a:pt x="0" y="0"/>
                </a:moveTo>
                <a:lnTo>
                  <a:pt x="4156398" y="0"/>
                </a:lnTo>
                <a:lnTo>
                  <a:pt x="4156398" y="3662719"/>
                </a:lnTo>
                <a:lnTo>
                  <a:pt x="0" y="3662719"/>
                </a:lnTo>
                <a:lnTo>
                  <a:pt x="0" y="0"/>
                </a:lnTo>
                <a:close/>
              </a:path>
            </a:pathLst>
          </a:custGeom>
          <a:blipFill>
            <a:blip r:embed="rId6"/>
            <a:stretch>
              <a:fillRect l="-644" t="0" r="-109170" b="0"/>
            </a:stretch>
          </a:blipFill>
        </p:spPr>
      </p:sp>
      <p:sp>
        <p:nvSpPr>
          <p:cNvPr name="TextBox 21" id="21"/>
          <p:cNvSpPr txBox="true"/>
          <p:nvPr/>
        </p:nvSpPr>
        <p:spPr>
          <a:xfrm rot="0">
            <a:off x="13202710" y="6802148"/>
            <a:ext cx="4344103" cy="2320921"/>
          </a:xfrm>
          <a:prstGeom prst="rect">
            <a:avLst/>
          </a:prstGeom>
        </p:spPr>
        <p:txBody>
          <a:bodyPr anchor="t" rtlCol="false" tIns="0" lIns="0" bIns="0" rIns="0">
            <a:spAutoFit/>
          </a:bodyPr>
          <a:lstStyle/>
          <a:p>
            <a:pPr algn="l">
              <a:lnSpc>
                <a:spcPts val="3097"/>
              </a:lnSpc>
            </a:pPr>
            <a:r>
              <a:rPr lang="en-US" sz="2212" b="true">
                <a:solidFill>
                  <a:srgbClr val="5E17EB"/>
                </a:solidFill>
                <a:latin typeface="Neue Machina Ultra-Bold"/>
                <a:ea typeface="Neue Machina Ultra-Bold"/>
                <a:cs typeface="Neue Machina Ultra-Bold"/>
                <a:sym typeface="Neue Machina Ultra-Bold"/>
              </a:rPr>
              <a:t>Increase of force results in higher loss value! </a:t>
            </a:r>
          </a:p>
          <a:p>
            <a:pPr algn="l">
              <a:lnSpc>
                <a:spcPts val="3097"/>
              </a:lnSpc>
            </a:pPr>
          </a:p>
          <a:p>
            <a:pPr algn="l">
              <a:lnSpc>
                <a:spcPts val="3097"/>
              </a:lnSpc>
            </a:pPr>
            <a:r>
              <a:rPr lang="en-US" sz="2212" b="true">
                <a:solidFill>
                  <a:srgbClr val="5E17EB"/>
                </a:solidFill>
                <a:latin typeface="Neue Machina Ultra-Bold"/>
                <a:ea typeface="Neue Machina Ultra-Bold"/>
                <a:cs typeface="Neue Machina Ultra-Bold"/>
                <a:sym typeface="Neue Machina Ultra-Bold"/>
              </a:rPr>
              <a:t>Model tasks perform worse</a:t>
            </a:r>
          </a:p>
          <a:p>
            <a:pPr algn="l">
              <a:lnSpc>
                <a:spcPts val="3097"/>
              </a:lnSpc>
            </a:pPr>
          </a:p>
          <a:p>
            <a:pPr algn="l">
              <a:lnSpc>
                <a:spcPts val="3097"/>
              </a:lnSpc>
            </a:pPr>
          </a:p>
        </p:txBody>
      </p:sp>
      <p:sp>
        <p:nvSpPr>
          <p:cNvPr name="TextBox 22" id="22"/>
          <p:cNvSpPr txBox="true"/>
          <p:nvPr/>
        </p:nvSpPr>
        <p:spPr>
          <a:xfrm rot="0">
            <a:off x="5643970" y="475633"/>
            <a:ext cx="1854994" cy="424180"/>
          </a:xfrm>
          <a:prstGeom prst="rect">
            <a:avLst/>
          </a:prstGeom>
        </p:spPr>
        <p:txBody>
          <a:bodyPr anchor="t" rtlCol="false" tIns="0" lIns="0" bIns="0" rIns="0">
            <a:spAutoFit/>
          </a:bodyPr>
          <a:lstStyle/>
          <a:p>
            <a:pPr algn="ctr">
              <a:lnSpc>
                <a:spcPts val="3199"/>
              </a:lnSpc>
              <a:spcBef>
                <a:spcPct val="0"/>
              </a:spcBef>
            </a:pPr>
            <a:r>
              <a:rPr lang="en-US" b="true" sz="3199">
                <a:solidFill>
                  <a:srgbClr val="000000"/>
                </a:solidFill>
                <a:latin typeface="Neue Machina Ultra-Bold"/>
                <a:ea typeface="Neue Machina Ultra-Bold"/>
                <a:cs typeface="Neue Machina Ultra-Bold"/>
                <a:sym typeface="Neue Machina Ultra-Bold"/>
              </a:rPr>
              <a:t>1N Force</a:t>
            </a:r>
          </a:p>
        </p:txBody>
      </p:sp>
      <p:sp>
        <p:nvSpPr>
          <p:cNvPr name="TextBox 23" id="23"/>
          <p:cNvSpPr txBox="true"/>
          <p:nvPr/>
        </p:nvSpPr>
        <p:spPr>
          <a:xfrm rot="0">
            <a:off x="5335449" y="4959985"/>
            <a:ext cx="2472035" cy="424180"/>
          </a:xfrm>
          <a:prstGeom prst="rect">
            <a:avLst/>
          </a:prstGeom>
        </p:spPr>
        <p:txBody>
          <a:bodyPr anchor="t" rtlCol="false" tIns="0" lIns="0" bIns="0" rIns="0">
            <a:spAutoFit/>
          </a:bodyPr>
          <a:lstStyle/>
          <a:p>
            <a:pPr algn="ctr">
              <a:lnSpc>
                <a:spcPts val="3199"/>
              </a:lnSpc>
              <a:spcBef>
                <a:spcPct val="0"/>
              </a:spcBef>
            </a:pPr>
            <a:r>
              <a:rPr lang="en-US" b="true" sz="3199">
                <a:solidFill>
                  <a:srgbClr val="000000"/>
                </a:solidFill>
                <a:latin typeface="Neue Machina Ultra-Bold"/>
                <a:ea typeface="Neue Machina Ultra-Bold"/>
                <a:cs typeface="Neue Machina Ultra-Bold"/>
                <a:sym typeface="Neue Machina Ultra-Bold"/>
              </a:rPr>
              <a:t>100N Force</a:t>
            </a:r>
          </a:p>
        </p:txBody>
      </p:sp>
      <p:sp>
        <p:nvSpPr>
          <p:cNvPr name="Freeform 24" id="24"/>
          <p:cNvSpPr/>
          <p:nvPr/>
        </p:nvSpPr>
        <p:spPr>
          <a:xfrm flipH="false" flipV="false" rot="0">
            <a:off x="4525493" y="920262"/>
            <a:ext cx="4091948" cy="3635614"/>
          </a:xfrm>
          <a:custGeom>
            <a:avLst/>
            <a:gdLst/>
            <a:ahLst/>
            <a:cxnLst/>
            <a:rect r="r" b="b" t="t" l="l"/>
            <a:pathLst>
              <a:path h="3635614" w="4091948">
                <a:moveTo>
                  <a:pt x="0" y="0"/>
                </a:moveTo>
                <a:lnTo>
                  <a:pt x="4091948" y="0"/>
                </a:lnTo>
                <a:lnTo>
                  <a:pt x="4091948" y="3635614"/>
                </a:lnTo>
                <a:lnTo>
                  <a:pt x="0" y="3635614"/>
                </a:lnTo>
                <a:lnTo>
                  <a:pt x="0" y="0"/>
                </a:lnTo>
                <a:close/>
              </a:path>
            </a:pathLst>
          </a:custGeom>
          <a:blipFill>
            <a:blip r:embed="rId7"/>
            <a:stretch>
              <a:fillRect l="0" t="0" r="-111542"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5E17EB"/>
        </a:solidFill>
      </p:bgPr>
    </p:bg>
    <p:spTree>
      <p:nvGrpSpPr>
        <p:cNvPr id="1" name=""/>
        <p:cNvGrpSpPr/>
        <p:nvPr/>
      </p:nvGrpSpPr>
      <p:grpSpPr>
        <a:xfrm>
          <a:off x="0" y="0"/>
          <a:ext cx="0" cy="0"/>
          <a:chOff x="0" y="0"/>
          <a:chExt cx="0" cy="0"/>
        </a:xfrm>
      </p:grpSpPr>
      <p:sp>
        <p:nvSpPr>
          <p:cNvPr name="AutoShape 2" id="2"/>
          <p:cNvSpPr/>
          <p:nvPr/>
        </p:nvSpPr>
        <p:spPr>
          <a:xfrm>
            <a:off x="1028700" y="3490978"/>
            <a:ext cx="466295" cy="0"/>
          </a:xfrm>
          <a:prstGeom prst="line">
            <a:avLst/>
          </a:prstGeom>
          <a:ln cap="flat" w="38100">
            <a:solidFill>
              <a:srgbClr val="FFFFFF"/>
            </a:solidFill>
            <a:prstDash val="solid"/>
            <a:headEnd type="none" len="sm" w="sm"/>
            <a:tailEnd type="none" len="sm" w="sm"/>
          </a:ln>
        </p:spPr>
      </p:sp>
      <p:sp>
        <p:nvSpPr>
          <p:cNvPr name="AutoShape 3" id="3"/>
          <p:cNvSpPr/>
          <p:nvPr/>
        </p:nvSpPr>
        <p:spPr>
          <a:xfrm>
            <a:off x="9440706" y="3490978"/>
            <a:ext cx="466295" cy="0"/>
          </a:xfrm>
          <a:prstGeom prst="line">
            <a:avLst/>
          </a:prstGeom>
          <a:ln cap="flat" w="38100">
            <a:solidFill>
              <a:srgbClr val="FFFFFF"/>
            </a:solidFill>
            <a:prstDash val="solid"/>
            <a:headEnd type="none" len="sm" w="sm"/>
            <a:tailEnd type="none" len="sm" w="sm"/>
          </a:ln>
        </p:spPr>
      </p:sp>
      <p:sp>
        <p:nvSpPr>
          <p:cNvPr name="TextBox 4" id="4"/>
          <p:cNvSpPr txBox="true"/>
          <p:nvPr/>
        </p:nvSpPr>
        <p:spPr>
          <a:xfrm rot="0">
            <a:off x="1028700" y="9012554"/>
            <a:ext cx="3836794" cy="245746"/>
          </a:xfrm>
          <a:prstGeom prst="rect">
            <a:avLst/>
          </a:prstGeom>
        </p:spPr>
        <p:txBody>
          <a:bodyPr anchor="t" rtlCol="false" tIns="0" lIns="0" bIns="0" rIns="0">
            <a:spAutoFit/>
          </a:bodyPr>
          <a:lstStyle/>
          <a:p>
            <a:pPr algn="l">
              <a:lnSpc>
                <a:spcPts val="1800"/>
              </a:lnSpc>
            </a:pPr>
            <a:r>
              <a:rPr lang="en-US" sz="1800" b="true">
                <a:solidFill>
                  <a:srgbClr val="FFFFFF"/>
                </a:solidFill>
                <a:latin typeface="Neue Machina Ultra-Bold"/>
                <a:ea typeface="Neue Machina Ultra-Bold"/>
                <a:cs typeface="Neue Machina Ultra-Bold"/>
                <a:sym typeface="Neue Machina Ultra-Bold"/>
              </a:rPr>
              <a:t>NMA Comparing Networks</a:t>
            </a:r>
          </a:p>
        </p:txBody>
      </p:sp>
      <p:grpSp>
        <p:nvGrpSpPr>
          <p:cNvPr name="Group 5" id="5"/>
          <p:cNvGrpSpPr/>
          <p:nvPr/>
        </p:nvGrpSpPr>
        <p:grpSpPr>
          <a:xfrm rot="0">
            <a:off x="0" y="0"/>
            <a:ext cx="19000729" cy="5143500"/>
            <a:chOff x="0" y="0"/>
            <a:chExt cx="5004307" cy="1354667"/>
          </a:xfrm>
        </p:grpSpPr>
        <p:sp>
          <p:nvSpPr>
            <p:cNvPr name="Freeform 6" id="6"/>
            <p:cNvSpPr/>
            <p:nvPr/>
          </p:nvSpPr>
          <p:spPr>
            <a:xfrm flipH="false" flipV="false" rot="0">
              <a:off x="0" y="0"/>
              <a:ext cx="5004307" cy="1354667"/>
            </a:xfrm>
            <a:custGeom>
              <a:avLst/>
              <a:gdLst/>
              <a:ahLst/>
              <a:cxnLst/>
              <a:rect r="r" b="b" t="t" l="l"/>
              <a:pathLst>
                <a:path h="1354667" w="5004307">
                  <a:moveTo>
                    <a:pt x="0" y="0"/>
                  </a:moveTo>
                  <a:lnTo>
                    <a:pt x="5004307" y="0"/>
                  </a:lnTo>
                  <a:lnTo>
                    <a:pt x="5004307" y="1354667"/>
                  </a:lnTo>
                  <a:lnTo>
                    <a:pt x="0" y="1354667"/>
                  </a:lnTo>
                  <a:close/>
                </a:path>
              </a:pathLst>
            </a:custGeom>
            <a:solidFill>
              <a:srgbClr val="5E17EB"/>
            </a:solidFill>
          </p:spPr>
        </p:sp>
        <p:sp>
          <p:nvSpPr>
            <p:cNvPr name="TextBox 7" id="7"/>
            <p:cNvSpPr txBox="true"/>
            <p:nvPr/>
          </p:nvSpPr>
          <p:spPr>
            <a:xfrm>
              <a:off x="0" y="38100"/>
              <a:ext cx="5004307" cy="1316567"/>
            </a:xfrm>
            <a:prstGeom prst="rect">
              <a:avLst/>
            </a:prstGeom>
          </p:spPr>
          <p:txBody>
            <a:bodyPr anchor="ctr" rtlCol="false" tIns="50800" lIns="50800" bIns="50800" rIns="50800"/>
            <a:lstStyle/>
            <a:p>
              <a:pPr algn="ctr">
                <a:lnSpc>
                  <a:spcPts val="2600"/>
                </a:lnSpc>
              </a:pPr>
            </a:p>
          </p:txBody>
        </p:sp>
      </p:grpSp>
      <p:sp>
        <p:nvSpPr>
          <p:cNvPr name="TextBox 8" id="8"/>
          <p:cNvSpPr txBox="true"/>
          <p:nvPr/>
        </p:nvSpPr>
        <p:spPr>
          <a:xfrm rot="0">
            <a:off x="1028700" y="3209213"/>
            <a:ext cx="8412006" cy="3873499"/>
          </a:xfrm>
          <a:prstGeom prst="rect">
            <a:avLst/>
          </a:prstGeom>
        </p:spPr>
        <p:txBody>
          <a:bodyPr anchor="t" rtlCol="false" tIns="0" lIns="0" bIns="0" rIns="0">
            <a:spAutoFit/>
          </a:bodyPr>
          <a:lstStyle/>
          <a:p>
            <a:pPr algn="l">
              <a:lnSpc>
                <a:spcPts val="9999"/>
              </a:lnSpc>
            </a:pPr>
            <a:r>
              <a:rPr lang="en-US" sz="9999" b="true">
                <a:solidFill>
                  <a:srgbClr val="FFFFFF"/>
                </a:solidFill>
                <a:latin typeface="Neue Machina Ultra-Bold"/>
                <a:ea typeface="Neue Machina Ultra-Bold"/>
                <a:cs typeface="Neue Machina Ultra-Bold"/>
                <a:sym typeface="Neue Machina Ultra-Bold"/>
              </a:rPr>
              <a:t>How can we mitigate this?</a:t>
            </a:r>
          </a:p>
        </p:txBody>
      </p:sp>
      <p:grpSp>
        <p:nvGrpSpPr>
          <p:cNvPr name="Group 9" id="9"/>
          <p:cNvGrpSpPr/>
          <p:nvPr/>
        </p:nvGrpSpPr>
        <p:grpSpPr>
          <a:xfrm rot="0">
            <a:off x="12683747" y="0"/>
            <a:ext cx="5604253" cy="10691002"/>
            <a:chOff x="0" y="0"/>
            <a:chExt cx="1476017" cy="2815737"/>
          </a:xfrm>
        </p:grpSpPr>
        <p:sp>
          <p:nvSpPr>
            <p:cNvPr name="Freeform 10" id="10"/>
            <p:cNvSpPr/>
            <p:nvPr/>
          </p:nvSpPr>
          <p:spPr>
            <a:xfrm flipH="false" flipV="false" rot="0">
              <a:off x="0" y="0"/>
              <a:ext cx="1476017" cy="2815737"/>
            </a:xfrm>
            <a:custGeom>
              <a:avLst/>
              <a:gdLst/>
              <a:ahLst/>
              <a:cxnLst/>
              <a:rect r="r" b="b" t="t" l="l"/>
              <a:pathLst>
                <a:path h="2815737" w="1476017">
                  <a:moveTo>
                    <a:pt x="0" y="0"/>
                  </a:moveTo>
                  <a:lnTo>
                    <a:pt x="1476017" y="0"/>
                  </a:lnTo>
                  <a:lnTo>
                    <a:pt x="1476017" y="2815737"/>
                  </a:lnTo>
                  <a:lnTo>
                    <a:pt x="0" y="2815737"/>
                  </a:lnTo>
                  <a:close/>
                </a:path>
              </a:pathLst>
            </a:custGeom>
            <a:solidFill>
              <a:srgbClr val="FFFFFF"/>
            </a:solidFill>
          </p:spPr>
        </p:sp>
        <p:sp>
          <p:nvSpPr>
            <p:cNvPr name="TextBox 11" id="11"/>
            <p:cNvSpPr txBox="true"/>
            <p:nvPr/>
          </p:nvSpPr>
          <p:spPr>
            <a:xfrm>
              <a:off x="0" y="28575"/>
              <a:ext cx="1476017" cy="2787162"/>
            </a:xfrm>
            <a:prstGeom prst="rect">
              <a:avLst/>
            </a:prstGeom>
          </p:spPr>
          <p:txBody>
            <a:bodyPr anchor="ctr" rtlCol="false" tIns="50800" lIns="50800" bIns="50800" rIns="50800"/>
            <a:lstStyle/>
            <a:p>
              <a:pPr algn="ctr">
                <a:lnSpc>
                  <a:spcPts val="1800"/>
                </a:lnSpc>
              </a:pPr>
            </a:p>
          </p:txBody>
        </p:sp>
      </p:grpSp>
      <p:sp>
        <p:nvSpPr>
          <p:cNvPr name="Freeform 12" id="12"/>
          <p:cNvSpPr/>
          <p:nvPr/>
        </p:nvSpPr>
        <p:spPr>
          <a:xfrm flipH="false" flipV="false" rot="0">
            <a:off x="12858971" y="2284211"/>
            <a:ext cx="5253804" cy="5542528"/>
          </a:xfrm>
          <a:custGeom>
            <a:avLst/>
            <a:gdLst/>
            <a:ahLst/>
            <a:cxnLst/>
            <a:rect r="r" b="b" t="t" l="l"/>
            <a:pathLst>
              <a:path h="5542528" w="5253804">
                <a:moveTo>
                  <a:pt x="0" y="0"/>
                </a:moveTo>
                <a:lnTo>
                  <a:pt x="5253804" y="0"/>
                </a:lnTo>
                <a:lnTo>
                  <a:pt x="5253804" y="5542529"/>
                </a:lnTo>
                <a:lnTo>
                  <a:pt x="0" y="5542529"/>
                </a:lnTo>
                <a:lnTo>
                  <a:pt x="0" y="0"/>
                </a:lnTo>
                <a:close/>
              </a:path>
            </a:pathLst>
          </a:custGeom>
          <a:blipFill>
            <a:blip r:embed="rId3"/>
            <a:stretch>
              <a:fillRect l="-252083" t="-57668" r="0" b="-7951"/>
            </a:stretch>
          </a:blipFill>
        </p:spPr>
      </p:sp>
      <p:grpSp>
        <p:nvGrpSpPr>
          <p:cNvPr name="Group 13" id="13"/>
          <p:cNvGrpSpPr/>
          <p:nvPr/>
        </p:nvGrpSpPr>
        <p:grpSpPr>
          <a:xfrm rot="0">
            <a:off x="13523674" y="3490978"/>
            <a:ext cx="4589101" cy="6306437"/>
            <a:chOff x="0" y="0"/>
            <a:chExt cx="6118801" cy="8408583"/>
          </a:xfrm>
        </p:grpSpPr>
        <p:grpSp>
          <p:nvGrpSpPr>
            <p:cNvPr name="Group 14" id="14"/>
            <p:cNvGrpSpPr/>
            <p:nvPr/>
          </p:nvGrpSpPr>
          <p:grpSpPr>
            <a:xfrm rot="0">
              <a:off x="85328" y="1072418"/>
              <a:ext cx="1635429" cy="579646"/>
              <a:chOff x="0" y="0"/>
              <a:chExt cx="2608580" cy="924560"/>
            </a:xfrm>
          </p:grpSpPr>
          <p:sp>
            <p:nvSpPr>
              <p:cNvPr name="Freeform 15" id="15"/>
              <p:cNvSpPr/>
              <p:nvPr/>
            </p:nvSpPr>
            <p:spPr>
              <a:xfrm flipH="false" flipV="false" rot="0">
                <a:off x="40640" y="48260"/>
                <a:ext cx="2517140" cy="830580"/>
              </a:xfrm>
              <a:custGeom>
                <a:avLst/>
                <a:gdLst/>
                <a:ahLst/>
                <a:cxnLst/>
                <a:rect r="r" b="b" t="t" l="l"/>
                <a:pathLst>
                  <a:path h="830580" w="2517140">
                    <a:moveTo>
                      <a:pt x="2438400" y="433070"/>
                    </a:moveTo>
                    <a:cubicBezTo>
                      <a:pt x="2014220" y="439420"/>
                      <a:pt x="2007870" y="447040"/>
                      <a:pt x="1969770" y="452120"/>
                    </a:cubicBezTo>
                    <a:cubicBezTo>
                      <a:pt x="1879600" y="463550"/>
                      <a:pt x="1652270" y="474980"/>
                      <a:pt x="1507490" y="480060"/>
                    </a:cubicBezTo>
                    <a:cubicBezTo>
                      <a:pt x="1376680" y="483870"/>
                      <a:pt x="1239520" y="474980"/>
                      <a:pt x="1136650" y="480060"/>
                    </a:cubicBezTo>
                    <a:cubicBezTo>
                      <a:pt x="1062990" y="482600"/>
                      <a:pt x="995680" y="487680"/>
                      <a:pt x="947420" y="497840"/>
                    </a:cubicBezTo>
                    <a:cubicBezTo>
                      <a:pt x="916940" y="502920"/>
                      <a:pt x="906780" y="514350"/>
                      <a:pt x="873760" y="519430"/>
                    </a:cubicBezTo>
                    <a:cubicBezTo>
                      <a:pt x="812800" y="528320"/>
                      <a:pt x="692150" y="523240"/>
                      <a:pt x="603250" y="519430"/>
                    </a:cubicBezTo>
                    <a:cubicBezTo>
                      <a:pt x="516890" y="514350"/>
                      <a:pt x="421640" y="518160"/>
                      <a:pt x="346710" y="496570"/>
                    </a:cubicBezTo>
                    <a:cubicBezTo>
                      <a:pt x="283210" y="477520"/>
                      <a:pt x="209550" y="449580"/>
                      <a:pt x="177800" y="408940"/>
                    </a:cubicBezTo>
                    <a:cubicBezTo>
                      <a:pt x="151130" y="373380"/>
                      <a:pt x="139700" y="321310"/>
                      <a:pt x="148590" y="278130"/>
                    </a:cubicBezTo>
                    <a:cubicBezTo>
                      <a:pt x="160020" y="227330"/>
                      <a:pt x="224790" y="162560"/>
                      <a:pt x="261620" y="130810"/>
                    </a:cubicBezTo>
                    <a:cubicBezTo>
                      <a:pt x="285750" y="109220"/>
                      <a:pt x="311150" y="107950"/>
                      <a:pt x="332740" y="91440"/>
                    </a:cubicBezTo>
                    <a:cubicBezTo>
                      <a:pt x="354330" y="74930"/>
                      <a:pt x="368300" y="48260"/>
                      <a:pt x="392430" y="34290"/>
                    </a:cubicBezTo>
                    <a:cubicBezTo>
                      <a:pt x="415290" y="20320"/>
                      <a:pt x="444500" y="11430"/>
                      <a:pt x="473710" y="6350"/>
                    </a:cubicBezTo>
                    <a:cubicBezTo>
                      <a:pt x="502920" y="0"/>
                      <a:pt x="539750" y="0"/>
                      <a:pt x="563880" y="2540"/>
                    </a:cubicBezTo>
                    <a:cubicBezTo>
                      <a:pt x="580390" y="3810"/>
                      <a:pt x="593090" y="5080"/>
                      <a:pt x="604520" y="11430"/>
                    </a:cubicBezTo>
                    <a:cubicBezTo>
                      <a:pt x="617220" y="17780"/>
                      <a:pt x="628650" y="26670"/>
                      <a:pt x="636270" y="38100"/>
                    </a:cubicBezTo>
                    <a:cubicBezTo>
                      <a:pt x="646430" y="53340"/>
                      <a:pt x="652780" y="80010"/>
                      <a:pt x="652780" y="97790"/>
                    </a:cubicBezTo>
                    <a:cubicBezTo>
                      <a:pt x="652780" y="113030"/>
                      <a:pt x="646430" y="125730"/>
                      <a:pt x="638810" y="137160"/>
                    </a:cubicBezTo>
                    <a:cubicBezTo>
                      <a:pt x="631190" y="148590"/>
                      <a:pt x="619760" y="158750"/>
                      <a:pt x="608330" y="165100"/>
                    </a:cubicBezTo>
                    <a:cubicBezTo>
                      <a:pt x="596900" y="171450"/>
                      <a:pt x="581660" y="167640"/>
                      <a:pt x="567690" y="176530"/>
                    </a:cubicBezTo>
                    <a:cubicBezTo>
                      <a:pt x="549910" y="187960"/>
                      <a:pt x="541020" y="218440"/>
                      <a:pt x="513080" y="241300"/>
                    </a:cubicBezTo>
                    <a:cubicBezTo>
                      <a:pt x="463550" y="281940"/>
                      <a:pt x="328930" y="332740"/>
                      <a:pt x="273050" y="373380"/>
                    </a:cubicBezTo>
                    <a:cubicBezTo>
                      <a:pt x="238760" y="398780"/>
                      <a:pt x="191770" y="424180"/>
                      <a:pt x="196850" y="445770"/>
                    </a:cubicBezTo>
                    <a:cubicBezTo>
                      <a:pt x="204470" y="481330"/>
                      <a:pt x="387350" y="487680"/>
                      <a:pt x="467360" y="529590"/>
                    </a:cubicBezTo>
                    <a:cubicBezTo>
                      <a:pt x="543560" y="568960"/>
                      <a:pt x="637540" y="645160"/>
                      <a:pt x="669290" y="687070"/>
                    </a:cubicBezTo>
                    <a:cubicBezTo>
                      <a:pt x="683260" y="706120"/>
                      <a:pt x="688340" y="720090"/>
                      <a:pt x="688340" y="737870"/>
                    </a:cubicBezTo>
                    <a:cubicBezTo>
                      <a:pt x="689610" y="755650"/>
                      <a:pt x="683260" y="775970"/>
                      <a:pt x="673100" y="789940"/>
                    </a:cubicBezTo>
                    <a:cubicBezTo>
                      <a:pt x="664210" y="803910"/>
                      <a:pt x="646430" y="817880"/>
                      <a:pt x="629920" y="822960"/>
                    </a:cubicBezTo>
                    <a:cubicBezTo>
                      <a:pt x="613410" y="828040"/>
                      <a:pt x="591820" y="829310"/>
                      <a:pt x="575310" y="821690"/>
                    </a:cubicBezTo>
                    <a:cubicBezTo>
                      <a:pt x="554990" y="812800"/>
                      <a:pt x="527050" y="786130"/>
                      <a:pt x="520700" y="763270"/>
                    </a:cubicBezTo>
                    <a:cubicBezTo>
                      <a:pt x="514350" y="740410"/>
                      <a:pt x="523240" y="703580"/>
                      <a:pt x="538480" y="685800"/>
                    </a:cubicBezTo>
                    <a:cubicBezTo>
                      <a:pt x="553720" y="668020"/>
                      <a:pt x="591820" y="656590"/>
                      <a:pt x="613410" y="656590"/>
                    </a:cubicBezTo>
                    <a:cubicBezTo>
                      <a:pt x="631190" y="657860"/>
                      <a:pt x="650240" y="668020"/>
                      <a:pt x="662940" y="680720"/>
                    </a:cubicBezTo>
                    <a:cubicBezTo>
                      <a:pt x="675640" y="692150"/>
                      <a:pt x="685800" y="711200"/>
                      <a:pt x="688340" y="728980"/>
                    </a:cubicBezTo>
                    <a:cubicBezTo>
                      <a:pt x="690880" y="745490"/>
                      <a:pt x="687070" y="767080"/>
                      <a:pt x="678180" y="782320"/>
                    </a:cubicBezTo>
                    <a:cubicBezTo>
                      <a:pt x="670560" y="797560"/>
                      <a:pt x="654050" y="812800"/>
                      <a:pt x="638810" y="819150"/>
                    </a:cubicBezTo>
                    <a:cubicBezTo>
                      <a:pt x="622300" y="826770"/>
                      <a:pt x="607060" y="830580"/>
                      <a:pt x="584200" y="824230"/>
                    </a:cubicBezTo>
                    <a:cubicBezTo>
                      <a:pt x="530860" y="811530"/>
                      <a:pt x="435610" y="701040"/>
                      <a:pt x="349250" y="660400"/>
                    </a:cubicBezTo>
                    <a:cubicBezTo>
                      <a:pt x="260350" y="618490"/>
                      <a:pt x="111760" y="615950"/>
                      <a:pt x="57150" y="580390"/>
                    </a:cubicBezTo>
                    <a:cubicBezTo>
                      <a:pt x="30480" y="562610"/>
                      <a:pt x="16510" y="546100"/>
                      <a:pt x="10160" y="519430"/>
                    </a:cubicBezTo>
                    <a:cubicBezTo>
                      <a:pt x="0" y="485140"/>
                      <a:pt x="11430" y="419100"/>
                      <a:pt x="26670" y="383540"/>
                    </a:cubicBezTo>
                    <a:cubicBezTo>
                      <a:pt x="40640" y="354330"/>
                      <a:pt x="64770" y="339090"/>
                      <a:pt x="88900" y="314960"/>
                    </a:cubicBezTo>
                    <a:cubicBezTo>
                      <a:pt x="118110" y="287020"/>
                      <a:pt x="143510" y="262890"/>
                      <a:pt x="189230" y="229870"/>
                    </a:cubicBezTo>
                    <a:cubicBezTo>
                      <a:pt x="273050" y="168910"/>
                      <a:pt x="501650" y="12700"/>
                      <a:pt x="563880" y="2540"/>
                    </a:cubicBezTo>
                    <a:cubicBezTo>
                      <a:pt x="584200" y="0"/>
                      <a:pt x="593090" y="5080"/>
                      <a:pt x="604520" y="11430"/>
                    </a:cubicBezTo>
                    <a:cubicBezTo>
                      <a:pt x="617220" y="17780"/>
                      <a:pt x="628650" y="27940"/>
                      <a:pt x="636270" y="38100"/>
                    </a:cubicBezTo>
                    <a:cubicBezTo>
                      <a:pt x="645160" y="49530"/>
                      <a:pt x="650240" y="63500"/>
                      <a:pt x="652780" y="77470"/>
                    </a:cubicBezTo>
                    <a:cubicBezTo>
                      <a:pt x="654050" y="90170"/>
                      <a:pt x="652780" y="105410"/>
                      <a:pt x="647700" y="118110"/>
                    </a:cubicBezTo>
                    <a:cubicBezTo>
                      <a:pt x="643890" y="130810"/>
                      <a:pt x="635000" y="143510"/>
                      <a:pt x="624840" y="153670"/>
                    </a:cubicBezTo>
                    <a:cubicBezTo>
                      <a:pt x="615950" y="162560"/>
                      <a:pt x="604520" y="170180"/>
                      <a:pt x="589280" y="172720"/>
                    </a:cubicBezTo>
                    <a:cubicBezTo>
                      <a:pt x="566420" y="179070"/>
                      <a:pt x="532130" y="158750"/>
                      <a:pt x="499110" y="168910"/>
                    </a:cubicBezTo>
                    <a:cubicBezTo>
                      <a:pt x="448310" y="185420"/>
                      <a:pt x="321310" y="273050"/>
                      <a:pt x="326390" y="298450"/>
                    </a:cubicBezTo>
                    <a:cubicBezTo>
                      <a:pt x="330200" y="318770"/>
                      <a:pt x="403860" y="323850"/>
                      <a:pt x="439420" y="328930"/>
                    </a:cubicBezTo>
                    <a:cubicBezTo>
                      <a:pt x="471170" y="334010"/>
                      <a:pt x="499110" y="327660"/>
                      <a:pt x="529590" y="331470"/>
                    </a:cubicBezTo>
                    <a:cubicBezTo>
                      <a:pt x="560070" y="335280"/>
                      <a:pt x="584200" y="349250"/>
                      <a:pt x="621030" y="353060"/>
                    </a:cubicBezTo>
                    <a:cubicBezTo>
                      <a:pt x="678180" y="359410"/>
                      <a:pt x="762000" y="355600"/>
                      <a:pt x="840740" y="349250"/>
                    </a:cubicBezTo>
                    <a:cubicBezTo>
                      <a:pt x="932180" y="342900"/>
                      <a:pt x="1027430" y="317500"/>
                      <a:pt x="1136650" y="309880"/>
                    </a:cubicBezTo>
                    <a:cubicBezTo>
                      <a:pt x="1273810" y="302260"/>
                      <a:pt x="1508760" y="323850"/>
                      <a:pt x="1600200" y="312420"/>
                    </a:cubicBezTo>
                    <a:cubicBezTo>
                      <a:pt x="1638300" y="307340"/>
                      <a:pt x="1647190" y="295910"/>
                      <a:pt x="1682750" y="290830"/>
                    </a:cubicBezTo>
                    <a:cubicBezTo>
                      <a:pt x="1746250" y="283210"/>
                      <a:pt x="1883410" y="295910"/>
                      <a:pt x="1950720" y="289560"/>
                    </a:cubicBezTo>
                    <a:cubicBezTo>
                      <a:pt x="1992630" y="287020"/>
                      <a:pt x="2006600" y="276860"/>
                      <a:pt x="2049780" y="273050"/>
                    </a:cubicBezTo>
                    <a:cubicBezTo>
                      <a:pt x="2136140" y="266700"/>
                      <a:pt x="2369820" y="262890"/>
                      <a:pt x="2438400" y="275590"/>
                    </a:cubicBezTo>
                    <a:cubicBezTo>
                      <a:pt x="2463800" y="280670"/>
                      <a:pt x="2477770" y="283210"/>
                      <a:pt x="2490470" y="295910"/>
                    </a:cubicBezTo>
                    <a:cubicBezTo>
                      <a:pt x="2504440" y="309880"/>
                      <a:pt x="2517140" y="342900"/>
                      <a:pt x="2515870" y="363220"/>
                    </a:cubicBezTo>
                    <a:cubicBezTo>
                      <a:pt x="2514600" y="382270"/>
                      <a:pt x="2503170" y="401320"/>
                      <a:pt x="2490470" y="412750"/>
                    </a:cubicBezTo>
                    <a:cubicBezTo>
                      <a:pt x="2477770" y="424180"/>
                      <a:pt x="2438400" y="433070"/>
                      <a:pt x="2438400" y="433070"/>
                    </a:cubicBezTo>
                  </a:path>
                </a:pathLst>
              </a:custGeom>
              <a:solidFill>
                <a:srgbClr val="E7191F"/>
              </a:solidFill>
              <a:ln cap="sq">
                <a:noFill/>
                <a:prstDash val="solid"/>
                <a:miter/>
              </a:ln>
            </p:spPr>
          </p:sp>
        </p:grpSp>
        <p:grpSp>
          <p:nvGrpSpPr>
            <p:cNvPr name="Group 16" id="16"/>
            <p:cNvGrpSpPr/>
            <p:nvPr/>
          </p:nvGrpSpPr>
          <p:grpSpPr>
            <a:xfrm rot="-10695952">
              <a:off x="4474976" y="2879285"/>
              <a:ext cx="1635429" cy="579646"/>
              <a:chOff x="0" y="0"/>
              <a:chExt cx="2608580" cy="924560"/>
            </a:xfrm>
          </p:grpSpPr>
          <p:sp>
            <p:nvSpPr>
              <p:cNvPr name="Freeform 17" id="17"/>
              <p:cNvSpPr/>
              <p:nvPr/>
            </p:nvSpPr>
            <p:spPr>
              <a:xfrm flipH="false" flipV="false" rot="0">
                <a:off x="40640" y="48260"/>
                <a:ext cx="2517140" cy="830580"/>
              </a:xfrm>
              <a:custGeom>
                <a:avLst/>
                <a:gdLst/>
                <a:ahLst/>
                <a:cxnLst/>
                <a:rect r="r" b="b" t="t" l="l"/>
                <a:pathLst>
                  <a:path h="830580" w="2517140">
                    <a:moveTo>
                      <a:pt x="2438400" y="433070"/>
                    </a:moveTo>
                    <a:cubicBezTo>
                      <a:pt x="2014220" y="439420"/>
                      <a:pt x="2007870" y="447040"/>
                      <a:pt x="1969770" y="452120"/>
                    </a:cubicBezTo>
                    <a:cubicBezTo>
                      <a:pt x="1879600" y="463550"/>
                      <a:pt x="1652270" y="474980"/>
                      <a:pt x="1507490" y="480060"/>
                    </a:cubicBezTo>
                    <a:cubicBezTo>
                      <a:pt x="1376680" y="483870"/>
                      <a:pt x="1239520" y="474980"/>
                      <a:pt x="1136650" y="480060"/>
                    </a:cubicBezTo>
                    <a:cubicBezTo>
                      <a:pt x="1062990" y="482600"/>
                      <a:pt x="995680" y="487680"/>
                      <a:pt x="947420" y="497840"/>
                    </a:cubicBezTo>
                    <a:cubicBezTo>
                      <a:pt x="916940" y="502920"/>
                      <a:pt x="906780" y="514350"/>
                      <a:pt x="873760" y="519430"/>
                    </a:cubicBezTo>
                    <a:cubicBezTo>
                      <a:pt x="812800" y="528320"/>
                      <a:pt x="692150" y="523240"/>
                      <a:pt x="603250" y="519430"/>
                    </a:cubicBezTo>
                    <a:cubicBezTo>
                      <a:pt x="516890" y="514350"/>
                      <a:pt x="421640" y="518160"/>
                      <a:pt x="346710" y="496570"/>
                    </a:cubicBezTo>
                    <a:cubicBezTo>
                      <a:pt x="283210" y="477520"/>
                      <a:pt x="209550" y="449580"/>
                      <a:pt x="177800" y="408940"/>
                    </a:cubicBezTo>
                    <a:cubicBezTo>
                      <a:pt x="151130" y="373380"/>
                      <a:pt x="139700" y="321310"/>
                      <a:pt x="148590" y="278130"/>
                    </a:cubicBezTo>
                    <a:cubicBezTo>
                      <a:pt x="160020" y="227330"/>
                      <a:pt x="224790" y="162560"/>
                      <a:pt x="261620" y="130810"/>
                    </a:cubicBezTo>
                    <a:cubicBezTo>
                      <a:pt x="285750" y="109220"/>
                      <a:pt x="311150" y="107950"/>
                      <a:pt x="332740" y="91440"/>
                    </a:cubicBezTo>
                    <a:cubicBezTo>
                      <a:pt x="354330" y="74930"/>
                      <a:pt x="368300" y="48260"/>
                      <a:pt x="392430" y="34290"/>
                    </a:cubicBezTo>
                    <a:cubicBezTo>
                      <a:pt x="415290" y="20320"/>
                      <a:pt x="444500" y="11430"/>
                      <a:pt x="473710" y="6350"/>
                    </a:cubicBezTo>
                    <a:cubicBezTo>
                      <a:pt x="502920" y="0"/>
                      <a:pt x="539750" y="0"/>
                      <a:pt x="563880" y="2540"/>
                    </a:cubicBezTo>
                    <a:cubicBezTo>
                      <a:pt x="580390" y="3810"/>
                      <a:pt x="593090" y="5080"/>
                      <a:pt x="604520" y="11430"/>
                    </a:cubicBezTo>
                    <a:cubicBezTo>
                      <a:pt x="617220" y="17780"/>
                      <a:pt x="628650" y="26670"/>
                      <a:pt x="636270" y="38100"/>
                    </a:cubicBezTo>
                    <a:cubicBezTo>
                      <a:pt x="646430" y="53340"/>
                      <a:pt x="652780" y="80010"/>
                      <a:pt x="652780" y="97790"/>
                    </a:cubicBezTo>
                    <a:cubicBezTo>
                      <a:pt x="652780" y="113030"/>
                      <a:pt x="646430" y="125730"/>
                      <a:pt x="638810" y="137160"/>
                    </a:cubicBezTo>
                    <a:cubicBezTo>
                      <a:pt x="631190" y="148590"/>
                      <a:pt x="619760" y="158750"/>
                      <a:pt x="608330" y="165100"/>
                    </a:cubicBezTo>
                    <a:cubicBezTo>
                      <a:pt x="596900" y="171450"/>
                      <a:pt x="581660" y="167640"/>
                      <a:pt x="567690" y="176530"/>
                    </a:cubicBezTo>
                    <a:cubicBezTo>
                      <a:pt x="549910" y="187960"/>
                      <a:pt x="541020" y="218440"/>
                      <a:pt x="513080" y="241300"/>
                    </a:cubicBezTo>
                    <a:cubicBezTo>
                      <a:pt x="463550" y="281940"/>
                      <a:pt x="328930" y="332740"/>
                      <a:pt x="273050" y="373380"/>
                    </a:cubicBezTo>
                    <a:cubicBezTo>
                      <a:pt x="238760" y="398780"/>
                      <a:pt x="191770" y="424180"/>
                      <a:pt x="196850" y="445770"/>
                    </a:cubicBezTo>
                    <a:cubicBezTo>
                      <a:pt x="204470" y="481330"/>
                      <a:pt x="387350" y="487680"/>
                      <a:pt x="467360" y="529590"/>
                    </a:cubicBezTo>
                    <a:cubicBezTo>
                      <a:pt x="543560" y="568960"/>
                      <a:pt x="637540" y="645160"/>
                      <a:pt x="669290" y="687070"/>
                    </a:cubicBezTo>
                    <a:cubicBezTo>
                      <a:pt x="683260" y="706120"/>
                      <a:pt x="688340" y="720090"/>
                      <a:pt x="688340" y="737870"/>
                    </a:cubicBezTo>
                    <a:cubicBezTo>
                      <a:pt x="689610" y="755650"/>
                      <a:pt x="683260" y="775970"/>
                      <a:pt x="673100" y="789940"/>
                    </a:cubicBezTo>
                    <a:cubicBezTo>
                      <a:pt x="664210" y="803910"/>
                      <a:pt x="646430" y="817880"/>
                      <a:pt x="629920" y="822960"/>
                    </a:cubicBezTo>
                    <a:cubicBezTo>
                      <a:pt x="613410" y="828040"/>
                      <a:pt x="591820" y="829310"/>
                      <a:pt x="575310" y="821690"/>
                    </a:cubicBezTo>
                    <a:cubicBezTo>
                      <a:pt x="554990" y="812800"/>
                      <a:pt x="527050" y="786130"/>
                      <a:pt x="520700" y="763270"/>
                    </a:cubicBezTo>
                    <a:cubicBezTo>
                      <a:pt x="514350" y="740410"/>
                      <a:pt x="523240" y="703580"/>
                      <a:pt x="538480" y="685800"/>
                    </a:cubicBezTo>
                    <a:cubicBezTo>
                      <a:pt x="553720" y="668020"/>
                      <a:pt x="591820" y="656590"/>
                      <a:pt x="613410" y="656590"/>
                    </a:cubicBezTo>
                    <a:cubicBezTo>
                      <a:pt x="631190" y="657860"/>
                      <a:pt x="650240" y="668020"/>
                      <a:pt x="662940" y="680720"/>
                    </a:cubicBezTo>
                    <a:cubicBezTo>
                      <a:pt x="675640" y="692150"/>
                      <a:pt x="685800" y="711200"/>
                      <a:pt x="688340" y="728980"/>
                    </a:cubicBezTo>
                    <a:cubicBezTo>
                      <a:pt x="690880" y="745490"/>
                      <a:pt x="687070" y="767080"/>
                      <a:pt x="678180" y="782320"/>
                    </a:cubicBezTo>
                    <a:cubicBezTo>
                      <a:pt x="670560" y="797560"/>
                      <a:pt x="654050" y="812800"/>
                      <a:pt x="638810" y="819150"/>
                    </a:cubicBezTo>
                    <a:cubicBezTo>
                      <a:pt x="622300" y="826770"/>
                      <a:pt x="607060" y="830580"/>
                      <a:pt x="584200" y="824230"/>
                    </a:cubicBezTo>
                    <a:cubicBezTo>
                      <a:pt x="530860" y="811530"/>
                      <a:pt x="435610" y="701040"/>
                      <a:pt x="349250" y="660400"/>
                    </a:cubicBezTo>
                    <a:cubicBezTo>
                      <a:pt x="260350" y="618490"/>
                      <a:pt x="111760" y="615950"/>
                      <a:pt x="57150" y="580390"/>
                    </a:cubicBezTo>
                    <a:cubicBezTo>
                      <a:pt x="30480" y="562610"/>
                      <a:pt x="16510" y="546100"/>
                      <a:pt x="10160" y="519430"/>
                    </a:cubicBezTo>
                    <a:cubicBezTo>
                      <a:pt x="0" y="485140"/>
                      <a:pt x="11430" y="419100"/>
                      <a:pt x="26670" y="383540"/>
                    </a:cubicBezTo>
                    <a:cubicBezTo>
                      <a:pt x="40640" y="354330"/>
                      <a:pt x="64770" y="339090"/>
                      <a:pt x="88900" y="314960"/>
                    </a:cubicBezTo>
                    <a:cubicBezTo>
                      <a:pt x="118110" y="287020"/>
                      <a:pt x="143510" y="262890"/>
                      <a:pt x="189230" y="229870"/>
                    </a:cubicBezTo>
                    <a:cubicBezTo>
                      <a:pt x="273050" y="168910"/>
                      <a:pt x="501650" y="12700"/>
                      <a:pt x="563880" y="2540"/>
                    </a:cubicBezTo>
                    <a:cubicBezTo>
                      <a:pt x="584200" y="0"/>
                      <a:pt x="593090" y="5080"/>
                      <a:pt x="604520" y="11430"/>
                    </a:cubicBezTo>
                    <a:cubicBezTo>
                      <a:pt x="617220" y="17780"/>
                      <a:pt x="628650" y="27940"/>
                      <a:pt x="636270" y="38100"/>
                    </a:cubicBezTo>
                    <a:cubicBezTo>
                      <a:pt x="645160" y="49530"/>
                      <a:pt x="650240" y="63500"/>
                      <a:pt x="652780" y="77470"/>
                    </a:cubicBezTo>
                    <a:cubicBezTo>
                      <a:pt x="654050" y="90170"/>
                      <a:pt x="652780" y="105410"/>
                      <a:pt x="647700" y="118110"/>
                    </a:cubicBezTo>
                    <a:cubicBezTo>
                      <a:pt x="643890" y="130810"/>
                      <a:pt x="635000" y="143510"/>
                      <a:pt x="624840" y="153670"/>
                    </a:cubicBezTo>
                    <a:cubicBezTo>
                      <a:pt x="615950" y="162560"/>
                      <a:pt x="604520" y="170180"/>
                      <a:pt x="589280" y="172720"/>
                    </a:cubicBezTo>
                    <a:cubicBezTo>
                      <a:pt x="566420" y="179070"/>
                      <a:pt x="532130" y="158750"/>
                      <a:pt x="499110" y="168910"/>
                    </a:cubicBezTo>
                    <a:cubicBezTo>
                      <a:pt x="448310" y="185420"/>
                      <a:pt x="321310" y="273050"/>
                      <a:pt x="326390" y="298450"/>
                    </a:cubicBezTo>
                    <a:cubicBezTo>
                      <a:pt x="330200" y="318770"/>
                      <a:pt x="403860" y="323850"/>
                      <a:pt x="439420" y="328930"/>
                    </a:cubicBezTo>
                    <a:cubicBezTo>
                      <a:pt x="471170" y="334010"/>
                      <a:pt x="499110" y="327660"/>
                      <a:pt x="529590" y="331470"/>
                    </a:cubicBezTo>
                    <a:cubicBezTo>
                      <a:pt x="560070" y="335280"/>
                      <a:pt x="584200" y="349250"/>
                      <a:pt x="621030" y="353060"/>
                    </a:cubicBezTo>
                    <a:cubicBezTo>
                      <a:pt x="678180" y="359410"/>
                      <a:pt x="762000" y="355600"/>
                      <a:pt x="840740" y="349250"/>
                    </a:cubicBezTo>
                    <a:cubicBezTo>
                      <a:pt x="932180" y="342900"/>
                      <a:pt x="1027430" y="317500"/>
                      <a:pt x="1136650" y="309880"/>
                    </a:cubicBezTo>
                    <a:cubicBezTo>
                      <a:pt x="1273810" y="302260"/>
                      <a:pt x="1508760" y="323850"/>
                      <a:pt x="1600200" y="312420"/>
                    </a:cubicBezTo>
                    <a:cubicBezTo>
                      <a:pt x="1638300" y="307340"/>
                      <a:pt x="1647190" y="295910"/>
                      <a:pt x="1682750" y="290830"/>
                    </a:cubicBezTo>
                    <a:cubicBezTo>
                      <a:pt x="1746250" y="283210"/>
                      <a:pt x="1883410" y="295910"/>
                      <a:pt x="1950720" y="289560"/>
                    </a:cubicBezTo>
                    <a:cubicBezTo>
                      <a:pt x="1992630" y="287020"/>
                      <a:pt x="2006600" y="276860"/>
                      <a:pt x="2049780" y="273050"/>
                    </a:cubicBezTo>
                    <a:cubicBezTo>
                      <a:pt x="2136140" y="266700"/>
                      <a:pt x="2369820" y="262890"/>
                      <a:pt x="2438400" y="275590"/>
                    </a:cubicBezTo>
                    <a:cubicBezTo>
                      <a:pt x="2463800" y="280670"/>
                      <a:pt x="2477770" y="283210"/>
                      <a:pt x="2490470" y="295910"/>
                    </a:cubicBezTo>
                    <a:cubicBezTo>
                      <a:pt x="2504440" y="309880"/>
                      <a:pt x="2517140" y="342900"/>
                      <a:pt x="2515870" y="363220"/>
                    </a:cubicBezTo>
                    <a:cubicBezTo>
                      <a:pt x="2514600" y="382270"/>
                      <a:pt x="2503170" y="401320"/>
                      <a:pt x="2490470" y="412750"/>
                    </a:cubicBezTo>
                    <a:cubicBezTo>
                      <a:pt x="2477770" y="424180"/>
                      <a:pt x="2438400" y="433070"/>
                      <a:pt x="2438400" y="433070"/>
                    </a:cubicBezTo>
                  </a:path>
                </a:pathLst>
              </a:custGeom>
              <a:solidFill>
                <a:srgbClr val="E7191F"/>
              </a:solidFill>
              <a:ln cap="sq">
                <a:noFill/>
                <a:prstDash val="solid"/>
                <a:miter/>
              </a:ln>
            </p:spPr>
          </p:sp>
        </p:grpSp>
        <p:grpSp>
          <p:nvGrpSpPr>
            <p:cNvPr name="Group 18" id="18"/>
            <p:cNvGrpSpPr/>
            <p:nvPr/>
          </p:nvGrpSpPr>
          <p:grpSpPr>
            <a:xfrm rot="-5400000">
              <a:off x="1798551" y="6216464"/>
              <a:ext cx="1635429" cy="579646"/>
              <a:chOff x="0" y="0"/>
              <a:chExt cx="2608580" cy="924560"/>
            </a:xfrm>
          </p:grpSpPr>
          <p:sp>
            <p:nvSpPr>
              <p:cNvPr name="Freeform 19" id="19"/>
              <p:cNvSpPr/>
              <p:nvPr/>
            </p:nvSpPr>
            <p:spPr>
              <a:xfrm flipH="false" flipV="false" rot="0">
                <a:off x="40640" y="48260"/>
                <a:ext cx="2517140" cy="830580"/>
              </a:xfrm>
              <a:custGeom>
                <a:avLst/>
                <a:gdLst/>
                <a:ahLst/>
                <a:cxnLst/>
                <a:rect r="r" b="b" t="t" l="l"/>
                <a:pathLst>
                  <a:path h="830580" w="2517140">
                    <a:moveTo>
                      <a:pt x="2438400" y="433070"/>
                    </a:moveTo>
                    <a:cubicBezTo>
                      <a:pt x="2014220" y="439420"/>
                      <a:pt x="2007870" y="447040"/>
                      <a:pt x="1969770" y="452120"/>
                    </a:cubicBezTo>
                    <a:cubicBezTo>
                      <a:pt x="1879600" y="463550"/>
                      <a:pt x="1652270" y="474980"/>
                      <a:pt x="1507490" y="480060"/>
                    </a:cubicBezTo>
                    <a:cubicBezTo>
                      <a:pt x="1376680" y="483870"/>
                      <a:pt x="1239520" y="474980"/>
                      <a:pt x="1136650" y="480060"/>
                    </a:cubicBezTo>
                    <a:cubicBezTo>
                      <a:pt x="1062990" y="482600"/>
                      <a:pt x="995680" y="487680"/>
                      <a:pt x="947420" y="497840"/>
                    </a:cubicBezTo>
                    <a:cubicBezTo>
                      <a:pt x="916940" y="502920"/>
                      <a:pt x="906780" y="514350"/>
                      <a:pt x="873760" y="519430"/>
                    </a:cubicBezTo>
                    <a:cubicBezTo>
                      <a:pt x="812800" y="528320"/>
                      <a:pt x="692150" y="523240"/>
                      <a:pt x="603250" y="519430"/>
                    </a:cubicBezTo>
                    <a:cubicBezTo>
                      <a:pt x="516890" y="514350"/>
                      <a:pt x="421640" y="518160"/>
                      <a:pt x="346710" y="496570"/>
                    </a:cubicBezTo>
                    <a:cubicBezTo>
                      <a:pt x="283210" y="477520"/>
                      <a:pt x="209550" y="449580"/>
                      <a:pt x="177800" y="408940"/>
                    </a:cubicBezTo>
                    <a:cubicBezTo>
                      <a:pt x="151130" y="373380"/>
                      <a:pt x="139700" y="321310"/>
                      <a:pt x="148590" y="278130"/>
                    </a:cubicBezTo>
                    <a:cubicBezTo>
                      <a:pt x="160020" y="227330"/>
                      <a:pt x="224790" y="162560"/>
                      <a:pt x="261620" y="130810"/>
                    </a:cubicBezTo>
                    <a:cubicBezTo>
                      <a:pt x="285750" y="109220"/>
                      <a:pt x="311150" y="107950"/>
                      <a:pt x="332740" y="91440"/>
                    </a:cubicBezTo>
                    <a:cubicBezTo>
                      <a:pt x="354330" y="74930"/>
                      <a:pt x="368300" y="48260"/>
                      <a:pt x="392430" y="34290"/>
                    </a:cubicBezTo>
                    <a:cubicBezTo>
                      <a:pt x="415290" y="20320"/>
                      <a:pt x="444500" y="11430"/>
                      <a:pt x="473710" y="6350"/>
                    </a:cubicBezTo>
                    <a:cubicBezTo>
                      <a:pt x="502920" y="0"/>
                      <a:pt x="539750" y="0"/>
                      <a:pt x="563880" y="2540"/>
                    </a:cubicBezTo>
                    <a:cubicBezTo>
                      <a:pt x="580390" y="3810"/>
                      <a:pt x="593090" y="5080"/>
                      <a:pt x="604520" y="11430"/>
                    </a:cubicBezTo>
                    <a:cubicBezTo>
                      <a:pt x="617220" y="17780"/>
                      <a:pt x="628650" y="26670"/>
                      <a:pt x="636270" y="38100"/>
                    </a:cubicBezTo>
                    <a:cubicBezTo>
                      <a:pt x="646430" y="53340"/>
                      <a:pt x="652780" y="80010"/>
                      <a:pt x="652780" y="97790"/>
                    </a:cubicBezTo>
                    <a:cubicBezTo>
                      <a:pt x="652780" y="113030"/>
                      <a:pt x="646430" y="125730"/>
                      <a:pt x="638810" y="137160"/>
                    </a:cubicBezTo>
                    <a:cubicBezTo>
                      <a:pt x="631190" y="148590"/>
                      <a:pt x="619760" y="158750"/>
                      <a:pt x="608330" y="165100"/>
                    </a:cubicBezTo>
                    <a:cubicBezTo>
                      <a:pt x="596900" y="171450"/>
                      <a:pt x="581660" y="167640"/>
                      <a:pt x="567690" y="176530"/>
                    </a:cubicBezTo>
                    <a:cubicBezTo>
                      <a:pt x="549910" y="187960"/>
                      <a:pt x="541020" y="218440"/>
                      <a:pt x="513080" y="241300"/>
                    </a:cubicBezTo>
                    <a:cubicBezTo>
                      <a:pt x="463550" y="281940"/>
                      <a:pt x="328930" y="332740"/>
                      <a:pt x="273050" y="373380"/>
                    </a:cubicBezTo>
                    <a:cubicBezTo>
                      <a:pt x="238760" y="398780"/>
                      <a:pt x="191770" y="424180"/>
                      <a:pt x="196850" y="445770"/>
                    </a:cubicBezTo>
                    <a:cubicBezTo>
                      <a:pt x="204470" y="481330"/>
                      <a:pt x="387350" y="487680"/>
                      <a:pt x="467360" y="529590"/>
                    </a:cubicBezTo>
                    <a:cubicBezTo>
                      <a:pt x="543560" y="568960"/>
                      <a:pt x="637540" y="645160"/>
                      <a:pt x="669290" y="687070"/>
                    </a:cubicBezTo>
                    <a:cubicBezTo>
                      <a:pt x="683260" y="706120"/>
                      <a:pt x="688340" y="720090"/>
                      <a:pt x="688340" y="737870"/>
                    </a:cubicBezTo>
                    <a:cubicBezTo>
                      <a:pt x="689610" y="755650"/>
                      <a:pt x="683260" y="775970"/>
                      <a:pt x="673100" y="789940"/>
                    </a:cubicBezTo>
                    <a:cubicBezTo>
                      <a:pt x="664210" y="803910"/>
                      <a:pt x="646430" y="817880"/>
                      <a:pt x="629920" y="822960"/>
                    </a:cubicBezTo>
                    <a:cubicBezTo>
                      <a:pt x="613410" y="828040"/>
                      <a:pt x="591820" y="829310"/>
                      <a:pt x="575310" y="821690"/>
                    </a:cubicBezTo>
                    <a:cubicBezTo>
                      <a:pt x="554990" y="812800"/>
                      <a:pt x="527050" y="786130"/>
                      <a:pt x="520700" y="763270"/>
                    </a:cubicBezTo>
                    <a:cubicBezTo>
                      <a:pt x="514350" y="740410"/>
                      <a:pt x="523240" y="703580"/>
                      <a:pt x="538480" y="685800"/>
                    </a:cubicBezTo>
                    <a:cubicBezTo>
                      <a:pt x="553720" y="668020"/>
                      <a:pt x="591820" y="656590"/>
                      <a:pt x="613410" y="656590"/>
                    </a:cubicBezTo>
                    <a:cubicBezTo>
                      <a:pt x="631190" y="657860"/>
                      <a:pt x="650240" y="668020"/>
                      <a:pt x="662940" y="680720"/>
                    </a:cubicBezTo>
                    <a:cubicBezTo>
                      <a:pt x="675640" y="692150"/>
                      <a:pt x="685800" y="711200"/>
                      <a:pt x="688340" y="728980"/>
                    </a:cubicBezTo>
                    <a:cubicBezTo>
                      <a:pt x="690880" y="745490"/>
                      <a:pt x="687070" y="767080"/>
                      <a:pt x="678180" y="782320"/>
                    </a:cubicBezTo>
                    <a:cubicBezTo>
                      <a:pt x="670560" y="797560"/>
                      <a:pt x="654050" y="812800"/>
                      <a:pt x="638810" y="819150"/>
                    </a:cubicBezTo>
                    <a:cubicBezTo>
                      <a:pt x="622300" y="826770"/>
                      <a:pt x="607060" y="830580"/>
                      <a:pt x="584200" y="824230"/>
                    </a:cubicBezTo>
                    <a:cubicBezTo>
                      <a:pt x="530860" y="811530"/>
                      <a:pt x="435610" y="701040"/>
                      <a:pt x="349250" y="660400"/>
                    </a:cubicBezTo>
                    <a:cubicBezTo>
                      <a:pt x="260350" y="618490"/>
                      <a:pt x="111760" y="615950"/>
                      <a:pt x="57150" y="580390"/>
                    </a:cubicBezTo>
                    <a:cubicBezTo>
                      <a:pt x="30480" y="562610"/>
                      <a:pt x="16510" y="546100"/>
                      <a:pt x="10160" y="519430"/>
                    </a:cubicBezTo>
                    <a:cubicBezTo>
                      <a:pt x="0" y="485140"/>
                      <a:pt x="11430" y="419100"/>
                      <a:pt x="26670" y="383540"/>
                    </a:cubicBezTo>
                    <a:cubicBezTo>
                      <a:pt x="40640" y="354330"/>
                      <a:pt x="64770" y="339090"/>
                      <a:pt x="88900" y="314960"/>
                    </a:cubicBezTo>
                    <a:cubicBezTo>
                      <a:pt x="118110" y="287020"/>
                      <a:pt x="143510" y="262890"/>
                      <a:pt x="189230" y="229870"/>
                    </a:cubicBezTo>
                    <a:cubicBezTo>
                      <a:pt x="273050" y="168910"/>
                      <a:pt x="501650" y="12700"/>
                      <a:pt x="563880" y="2540"/>
                    </a:cubicBezTo>
                    <a:cubicBezTo>
                      <a:pt x="584200" y="0"/>
                      <a:pt x="593090" y="5080"/>
                      <a:pt x="604520" y="11430"/>
                    </a:cubicBezTo>
                    <a:cubicBezTo>
                      <a:pt x="617220" y="17780"/>
                      <a:pt x="628650" y="27940"/>
                      <a:pt x="636270" y="38100"/>
                    </a:cubicBezTo>
                    <a:cubicBezTo>
                      <a:pt x="645160" y="49530"/>
                      <a:pt x="650240" y="63500"/>
                      <a:pt x="652780" y="77470"/>
                    </a:cubicBezTo>
                    <a:cubicBezTo>
                      <a:pt x="654050" y="90170"/>
                      <a:pt x="652780" y="105410"/>
                      <a:pt x="647700" y="118110"/>
                    </a:cubicBezTo>
                    <a:cubicBezTo>
                      <a:pt x="643890" y="130810"/>
                      <a:pt x="635000" y="143510"/>
                      <a:pt x="624840" y="153670"/>
                    </a:cubicBezTo>
                    <a:cubicBezTo>
                      <a:pt x="615950" y="162560"/>
                      <a:pt x="604520" y="170180"/>
                      <a:pt x="589280" y="172720"/>
                    </a:cubicBezTo>
                    <a:cubicBezTo>
                      <a:pt x="566420" y="179070"/>
                      <a:pt x="532130" y="158750"/>
                      <a:pt x="499110" y="168910"/>
                    </a:cubicBezTo>
                    <a:cubicBezTo>
                      <a:pt x="448310" y="185420"/>
                      <a:pt x="321310" y="273050"/>
                      <a:pt x="326390" y="298450"/>
                    </a:cubicBezTo>
                    <a:cubicBezTo>
                      <a:pt x="330200" y="318770"/>
                      <a:pt x="403860" y="323850"/>
                      <a:pt x="439420" y="328930"/>
                    </a:cubicBezTo>
                    <a:cubicBezTo>
                      <a:pt x="471170" y="334010"/>
                      <a:pt x="499110" y="327660"/>
                      <a:pt x="529590" y="331470"/>
                    </a:cubicBezTo>
                    <a:cubicBezTo>
                      <a:pt x="560070" y="335280"/>
                      <a:pt x="584200" y="349250"/>
                      <a:pt x="621030" y="353060"/>
                    </a:cubicBezTo>
                    <a:cubicBezTo>
                      <a:pt x="678180" y="359410"/>
                      <a:pt x="762000" y="355600"/>
                      <a:pt x="840740" y="349250"/>
                    </a:cubicBezTo>
                    <a:cubicBezTo>
                      <a:pt x="932180" y="342900"/>
                      <a:pt x="1027430" y="317500"/>
                      <a:pt x="1136650" y="309880"/>
                    </a:cubicBezTo>
                    <a:cubicBezTo>
                      <a:pt x="1273810" y="302260"/>
                      <a:pt x="1508760" y="323850"/>
                      <a:pt x="1600200" y="312420"/>
                    </a:cubicBezTo>
                    <a:cubicBezTo>
                      <a:pt x="1638300" y="307340"/>
                      <a:pt x="1647190" y="295910"/>
                      <a:pt x="1682750" y="290830"/>
                    </a:cubicBezTo>
                    <a:cubicBezTo>
                      <a:pt x="1746250" y="283210"/>
                      <a:pt x="1883410" y="295910"/>
                      <a:pt x="1950720" y="289560"/>
                    </a:cubicBezTo>
                    <a:cubicBezTo>
                      <a:pt x="1992630" y="287020"/>
                      <a:pt x="2006600" y="276860"/>
                      <a:pt x="2049780" y="273050"/>
                    </a:cubicBezTo>
                    <a:cubicBezTo>
                      <a:pt x="2136140" y="266700"/>
                      <a:pt x="2369820" y="262890"/>
                      <a:pt x="2438400" y="275590"/>
                    </a:cubicBezTo>
                    <a:cubicBezTo>
                      <a:pt x="2463800" y="280670"/>
                      <a:pt x="2477770" y="283210"/>
                      <a:pt x="2490470" y="295910"/>
                    </a:cubicBezTo>
                    <a:cubicBezTo>
                      <a:pt x="2504440" y="309880"/>
                      <a:pt x="2517140" y="342900"/>
                      <a:pt x="2515870" y="363220"/>
                    </a:cubicBezTo>
                    <a:cubicBezTo>
                      <a:pt x="2514600" y="382270"/>
                      <a:pt x="2503170" y="401320"/>
                      <a:pt x="2490470" y="412750"/>
                    </a:cubicBezTo>
                    <a:cubicBezTo>
                      <a:pt x="2477770" y="424180"/>
                      <a:pt x="2438400" y="433070"/>
                      <a:pt x="2438400" y="433070"/>
                    </a:cubicBezTo>
                  </a:path>
                </a:pathLst>
              </a:custGeom>
              <a:solidFill>
                <a:srgbClr val="E7191F"/>
              </a:solidFill>
              <a:ln cap="sq">
                <a:noFill/>
                <a:prstDash val="solid"/>
                <a:miter/>
              </a:ln>
            </p:spPr>
          </p:sp>
        </p:grpSp>
        <p:sp>
          <p:nvSpPr>
            <p:cNvPr name="TextBox 20" id="20"/>
            <p:cNvSpPr txBox="true"/>
            <p:nvPr/>
          </p:nvSpPr>
          <p:spPr>
            <a:xfrm rot="0">
              <a:off x="0" y="66675"/>
              <a:ext cx="1536898" cy="652144"/>
            </a:xfrm>
            <a:prstGeom prst="rect">
              <a:avLst/>
            </a:prstGeom>
          </p:spPr>
          <p:txBody>
            <a:bodyPr anchor="t" rtlCol="false" tIns="0" lIns="0" bIns="0" rIns="0">
              <a:spAutoFit/>
            </a:bodyPr>
            <a:lstStyle/>
            <a:p>
              <a:pPr algn="ctr">
                <a:lnSpc>
                  <a:spcPts val="3599"/>
                </a:lnSpc>
                <a:spcBef>
                  <a:spcPct val="0"/>
                </a:spcBef>
              </a:pPr>
              <a:r>
                <a:rPr lang="en-US" b="true" sz="3599">
                  <a:solidFill>
                    <a:srgbClr val="E7191F"/>
                  </a:solidFill>
                  <a:latin typeface="Neue Machina Ultra-Bold"/>
                  <a:ea typeface="Neue Machina Ultra-Bold"/>
                  <a:cs typeface="Neue Machina Ultra-Bold"/>
                  <a:sym typeface="Neue Machina Ultra-Bold"/>
                </a:rPr>
                <a:t>1 NL </a:t>
              </a:r>
            </a:p>
          </p:txBody>
        </p:sp>
        <p:sp>
          <p:nvSpPr>
            <p:cNvPr name="TextBox 21" id="21"/>
            <p:cNvSpPr txBox="true"/>
            <p:nvPr/>
          </p:nvSpPr>
          <p:spPr>
            <a:xfrm rot="0">
              <a:off x="4500742" y="2152672"/>
              <a:ext cx="1618059" cy="652144"/>
            </a:xfrm>
            <a:prstGeom prst="rect">
              <a:avLst/>
            </a:prstGeom>
          </p:spPr>
          <p:txBody>
            <a:bodyPr anchor="t" rtlCol="false" tIns="0" lIns="0" bIns="0" rIns="0">
              <a:spAutoFit/>
            </a:bodyPr>
            <a:lstStyle/>
            <a:p>
              <a:pPr algn="ctr">
                <a:lnSpc>
                  <a:spcPts val="3599"/>
                </a:lnSpc>
                <a:spcBef>
                  <a:spcPct val="0"/>
                </a:spcBef>
              </a:pPr>
              <a:r>
                <a:rPr lang="en-US" b="true" sz="3599">
                  <a:solidFill>
                    <a:srgbClr val="E7191F"/>
                  </a:solidFill>
                  <a:latin typeface="Neue Machina Ultra-Bold"/>
                  <a:ea typeface="Neue Machina Ultra-Bold"/>
                  <a:cs typeface="Neue Machina Ultra-Bold"/>
                  <a:sym typeface="Neue Machina Ultra-Bold"/>
                </a:rPr>
                <a:t>1 NR </a:t>
              </a:r>
            </a:p>
          </p:txBody>
        </p:sp>
        <p:sp>
          <p:nvSpPr>
            <p:cNvPr name="TextBox 22" id="22"/>
            <p:cNvSpPr txBox="true"/>
            <p:nvPr/>
          </p:nvSpPr>
          <p:spPr>
            <a:xfrm rot="0">
              <a:off x="1698100" y="7756438"/>
              <a:ext cx="2415977" cy="652144"/>
            </a:xfrm>
            <a:prstGeom prst="rect">
              <a:avLst/>
            </a:prstGeom>
          </p:spPr>
          <p:txBody>
            <a:bodyPr anchor="t" rtlCol="false" tIns="0" lIns="0" bIns="0" rIns="0">
              <a:spAutoFit/>
            </a:bodyPr>
            <a:lstStyle/>
            <a:p>
              <a:pPr algn="ctr">
                <a:lnSpc>
                  <a:spcPts val="3599"/>
                </a:lnSpc>
                <a:spcBef>
                  <a:spcPct val="0"/>
                </a:spcBef>
              </a:pPr>
              <a:r>
                <a:rPr lang="en-US" b="true" sz="3599">
                  <a:solidFill>
                    <a:srgbClr val="E7191F"/>
                  </a:solidFill>
                  <a:latin typeface="Neue Machina Ultra-Bold"/>
                  <a:ea typeface="Neue Machina Ultra-Bold"/>
                  <a:cs typeface="Neue Machina Ultra-Bold"/>
                  <a:sym typeface="Neue Machina Ultra-Bold"/>
                </a:rPr>
                <a:t>0.5 ND </a:t>
              </a:r>
            </a:p>
          </p:txBody>
        </p:sp>
      </p:grpSp>
    </p:spTree>
  </p:cSld>
  <p:clrMapOvr>
    <a:masterClrMapping/>
  </p:clrMapOvr>
</p:sld>
</file>

<file path=ppt/slides/slide1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a:off x="4764302" y="3871290"/>
            <a:ext cx="466295" cy="0"/>
          </a:xfrm>
          <a:prstGeom prst="line">
            <a:avLst/>
          </a:prstGeom>
          <a:ln cap="flat" w="38100">
            <a:solidFill>
              <a:srgbClr val="9B70F0"/>
            </a:solidFill>
            <a:prstDash val="solid"/>
            <a:headEnd type="none" len="sm" w="sm"/>
            <a:tailEnd type="none" len="sm" w="sm"/>
          </a:ln>
        </p:spPr>
      </p:sp>
      <p:sp>
        <p:nvSpPr>
          <p:cNvPr name="AutoShape 3" id="3"/>
          <p:cNvSpPr/>
          <p:nvPr/>
        </p:nvSpPr>
        <p:spPr>
          <a:xfrm>
            <a:off x="13555429" y="4444673"/>
            <a:ext cx="466295" cy="0"/>
          </a:xfrm>
          <a:prstGeom prst="line">
            <a:avLst/>
          </a:prstGeom>
          <a:ln cap="flat" w="38100">
            <a:solidFill>
              <a:srgbClr val="FFFFFF"/>
            </a:solidFill>
            <a:prstDash val="solid"/>
            <a:headEnd type="none" len="sm" w="sm"/>
            <a:tailEnd type="none" len="sm" w="sm"/>
          </a:ln>
        </p:spPr>
      </p:sp>
      <p:graphicFrame>
        <p:nvGraphicFramePr>
          <p:cNvPr name="Table 4" id="4"/>
          <p:cNvGraphicFramePr>
            <a:graphicFrameLocks noGrp="true"/>
          </p:cNvGraphicFramePr>
          <p:nvPr/>
        </p:nvGraphicFramePr>
        <p:xfrm>
          <a:off x="1572415" y="1769791"/>
          <a:ext cx="15143170" cy="6747417"/>
        </p:xfrm>
        <a:graphic>
          <a:graphicData uri="http://schemas.openxmlformats.org/drawingml/2006/table">
            <a:tbl>
              <a:tblPr/>
              <a:tblGrid>
                <a:gridCol w="5848435"/>
                <a:gridCol w="2721552"/>
                <a:gridCol w="2721552"/>
                <a:gridCol w="3851631"/>
              </a:tblGrid>
              <a:tr h="1633052">
                <a:tc>
                  <a:txBody>
                    <a:bodyPr anchor="t" rtlCol="false"/>
                    <a:lstStyle/>
                    <a:p>
                      <a:pPr algn="ctr">
                        <a:lnSpc>
                          <a:spcPts val="2939"/>
                        </a:lnSpc>
                        <a:defRPr/>
                      </a:pPr>
                      <a:r>
                        <a:rPr lang="en-US" sz="2099" b="true">
                          <a:solidFill>
                            <a:srgbClr val="FFFFFF"/>
                          </a:solidFill>
                          <a:latin typeface="Neue Machina Ultra-Bold"/>
                          <a:ea typeface="Neue Machina Ultra-Bold"/>
                          <a:cs typeface="Neue Machina Ultra-Bold"/>
                          <a:sym typeface="Neue Machina Ultra-Bold"/>
                        </a:rPr>
                        <a:t>Condition</a:t>
                      </a:r>
                      <a:endParaRPr lang="en-US" sz="1100"/>
                    </a:p>
                  </a:txBody>
                  <a:tcPr marL="190500" marR="190500" marT="190500" marB="190500" anchor="ctr">
                    <a:lnL cmpd="sng" algn="ctr" cap="flat" w="0">
                      <a:solidFill>
                        <a:srgbClr val="9B70F0"/>
                      </a:solidFill>
                      <a:prstDash val="solid"/>
                      <a:round/>
                      <a:headEnd type="none" w="med" len="med"/>
                      <a:tailEnd type="none" w="med" len="med"/>
                    </a:lnL>
                    <a:lnR cmpd="sng" algn="ctr" cap="flat" w="0">
                      <a:solidFill>
                        <a:srgbClr val="9B70F0"/>
                      </a:solidFill>
                      <a:prstDash val="solid"/>
                      <a:round/>
                      <a:headEnd type="none" w="med" len="med"/>
                      <a:tailEnd type="none" w="med" len="med"/>
                    </a:lnR>
                    <a:lnT cmpd="sng" algn="ctr" cap="flat" w="0">
                      <a:solidFill>
                        <a:srgbClr val="9B70F0"/>
                      </a:solidFill>
                      <a:prstDash val="solid"/>
                      <a:round/>
                      <a:headEnd type="none" w="med" len="med"/>
                      <a:tailEnd type="none" w="med" len="med"/>
                    </a:lnT>
                    <a:lnB cmpd="sng" algn="ctr" cap="flat" w="0">
                      <a:solidFill>
                        <a:srgbClr val="9B70F0"/>
                      </a:solidFill>
                      <a:prstDash val="solid"/>
                      <a:round/>
                      <a:headEnd type="none" w="med" len="med"/>
                      <a:tailEnd type="none" w="med" len="med"/>
                    </a:lnB>
                    <a:solidFill>
                      <a:srgbClr val="742DFF"/>
                    </a:solidFill>
                  </a:tcPr>
                </a:tc>
                <a:tc>
                  <a:txBody>
                    <a:bodyPr anchor="t" rtlCol="false"/>
                    <a:lstStyle/>
                    <a:p>
                      <a:pPr algn="ctr">
                        <a:lnSpc>
                          <a:spcPts val="2939"/>
                        </a:lnSpc>
                        <a:defRPr/>
                      </a:pPr>
                      <a:r>
                        <a:rPr lang="en-US" sz="2099" b="true">
                          <a:solidFill>
                            <a:srgbClr val="FFFFFF"/>
                          </a:solidFill>
                          <a:latin typeface="Neue Machina Ultra-Bold"/>
                          <a:ea typeface="Neue Machina Ultra-Bold"/>
                          <a:cs typeface="Neue Machina Ultra-Bold"/>
                          <a:sym typeface="Neue Machina Ultra-Bold"/>
                        </a:rPr>
                        <a:t>Error</a:t>
                      </a:r>
                      <a:endParaRPr lang="en-US" sz="1100"/>
                    </a:p>
                  </a:txBody>
                  <a:tcPr marL="190500" marR="190500" marT="190500" marB="190500" anchor="ctr">
                    <a:lnL cmpd="sng" algn="ctr" cap="flat" w="0">
                      <a:solidFill>
                        <a:srgbClr val="9B70F0"/>
                      </a:solidFill>
                      <a:prstDash val="solid"/>
                      <a:round/>
                      <a:headEnd type="none" w="med" len="med"/>
                      <a:tailEnd type="none" w="med" len="med"/>
                    </a:lnL>
                    <a:lnR cmpd="sng" algn="ctr" cap="flat" w="0">
                      <a:solidFill>
                        <a:srgbClr val="9B70F0"/>
                      </a:solidFill>
                      <a:prstDash val="solid"/>
                      <a:round/>
                      <a:headEnd type="none" w="med" len="med"/>
                      <a:tailEnd type="none" w="med" len="med"/>
                    </a:lnR>
                    <a:lnT cmpd="sng" algn="ctr" cap="flat" w="0">
                      <a:solidFill>
                        <a:srgbClr val="9B70F0"/>
                      </a:solidFill>
                      <a:prstDash val="solid"/>
                      <a:round/>
                      <a:headEnd type="none" w="med" len="med"/>
                      <a:tailEnd type="none" w="med" len="med"/>
                    </a:lnT>
                    <a:lnB cmpd="sng" algn="ctr" cap="flat" w="0">
                      <a:solidFill>
                        <a:srgbClr val="9B70F0"/>
                      </a:solidFill>
                      <a:prstDash val="solid"/>
                      <a:round/>
                      <a:headEnd type="none" w="med" len="med"/>
                      <a:tailEnd type="none" w="med" len="med"/>
                    </a:lnB>
                    <a:solidFill>
                      <a:srgbClr val="742DFF"/>
                    </a:solidFill>
                  </a:tcPr>
                </a:tc>
                <a:tc>
                  <a:txBody>
                    <a:bodyPr anchor="t" rtlCol="false"/>
                    <a:lstStyle/>
                    <a:p>
                      <a:pPr algn="ctr">
                        <a:lnSpc>
                          <a:spcPts val="2939"/>
                        </a:lnSpc>
                        <a:defRPr/>
                      </a:pPr>
                      <a:r>
                        <a:rPr lang="en-US" sz="2099" b="true">
                          <a:solidFill>
                            <a:srgbClr val="FFFFFF"/>
                          </a:solidFill>
                          <a:latin typeface="Neue Machina Ultra-Bold"/>
                          <a:ea typeface="Neue Machina Ultra-Bold"/>
                          <a:cs typeface="Neue Machina Ultra-Bold"/>
                          <a:sym typeface="Neue Machina Ultra-Bold"/>
                        </a:rPr>
                        <a:t>Error</a:t>
                      </a:r>
                      <a:endParaRPr lang="en-US" sz="1100"/>
                    </a:p>
                  </a:txBody>
                  <a:tcPr marL="190500" marR="190500" marT="190500" marB="190500" anchor="ctr">
                    <a:lnL cmpd="sng" algn="ctr" cap="flat" w="0">
                      <a:solidFill>
                        <a:srgbClr val="9B70F0"/>
                      </a:solidFill>
                      <a:prstDash val="solid"/>
                      <a:round/>
                      <a:headEnd type="none" w="med" len="med"/>
                      <a:tailEnd type="none" w="med" len="med"/>
                    </a:lnL>
                    <a:lnR cmpd="sng" algn="ctr" cap="flat" w="0">
                      <a:solidFill>
                        <a:srgbClr val="9B70F0"/>
                      </a:solidFill>
                      <a:prstDash val="solid"/>
                      <a:round/>
                      <a:headEnd type="none" w="med" len="med"/>
                      <a:tailEnd type="none" w="med" len="med"/>
                    </a:lnR>
                    <a:lnT cmpd="sng" algn="ctr" cap="flat" w="0">
                      <a:solidFill>
                        <a:srgbClr val="9B70F0"/>
                      </a:solidFill>
                      <a:prstDash val="solid"/>
                      <a:round/>
                      <a:headEnd type="none" w="med" len="med"/>
                      <a:tailEnd type="none" w="med" len="med"/>
                    </a:lnT>
                    <a:lnB cmpd="sng" algn="ctr" cap="flat" w="0">
                      <a:solidFill>
                        <a:srgbClr val="9B70F0"/>
                      </a:solidFill>
                      <a:prstDash val="solid"/>
                      <a:round/>
                      <a:headEnd type="none" w="med" len="med"/>
                      <a:tailEnd type="none" w="med" len="med"/>
                    </a:lnB>
                    <a:solidFill>
                      <a:srgbClr val="742DFF"/>
                    </a:solidFill>
                  </a:tcPr>
                </a:tc>
                <a:tc>
                  <a:txBody>
                    <a:bodyPr anchor="t" rtlCol="false"/>
                    <a:lstStyle/>
                    <a:p>
                      <a:pPr algn="ctr">
                        <a:lnSpc>
                          <a:spcPts val="2939"/>
                        </a:lnSpc>
                        <a:defRPr/>
                      </a:pPr>
                      <a:r>
                        <a:rPr lang="en-US" sz="2099" b="true">
                          <a:solidFill>
                            <a:srgbClr val="FFFFFF"/>
                          </a:solidFill>
                          <a:latin typeface="Neue Machina Ultra-Bold"/>
                          <a:ea typeface="Neue Machina Ultra-Bold"/>
                          <a:cs typeface="Neue Machina Ultra-Bold"/>
                          <a:sym typeface="Neue Machina Ultra-Bold"/>
                        </a:rPr>
                        <a:t>Success Rate (&lt; 0.05)</a:t>
                      </a:r>
                      <a:endParaRPr lang="en-US" sz="1100"/>
                    </a:p>
                  </a:txBody>
                  <a:tcPr marL="190500" marR="190500" marT="190500" marB="190500" anchor="ctr">
                    <a:lnL cmpd="sng" algn="ctr" cap="flat" w="0">
                      <a:solidFill>
                        <a:srgbClr val="9B70F0"/>
                      </a:solidFill>
                      <a:prstDash val="solid"/>
                      <a:round/>
                      <a:headEnd type="none" w="med" len="med"/>
                      <a:tailEnd type="none" w="med" len="med"/>
                    </a:lnL>
                    <a:lnR cmpd="sng" algn="ctr" cap="flat" w="0">
                      <a:solidFill>
                        <a:srgbClr val="9B70F0"/>
                      </a:solidFill>
                      <a:prstDash val="solid"/>
                      <a:round/>
                      <a:headEnd type="none" w="med" len="med"/>
                      <a:tailEnd type="none" w="med" len="med"/>
                    </a:lnR>
                    <a:lnT cmpd="sng" algn="ctr" cap="flat" w="0">
                      <a:solidFill>
                        <a:srgbClr val="9B70F0"/>
                      </a:solidFill>
                      <a:prstDash val="solid"/>
                      <a:round/>
                      <a:headEnd type="none" w="med" len="med"/>
                      <a:tailEnd type="none" w="med" len="med"/>
                    </a:lnT>
                    <a:lnB cmpd="sng" algn="ctr" cap="flat" w="0">
                      <a:solidFill>
                        <a:srgbClr val="9B70F0"/>
                      </a:solidFill>
                      <a:prstDash val="solid"/>
                      <a:round/>
                      <a:headEnd type="none" w="med" len="med"/>
                      <a:tailEnd type="none" w="med" len="med"/>
                    </a:lnB>
                    <a:solidFill>
                      <a:srgbClr val="742DFF"/>
                    </a:solidFill>
                  </a:tcPr>
                </a:tc>
              </a:tr>
              <a:tr h="1278591">
                <a:tc>
                  <a:txBody>
                    <a:bodyPr anchor="t" rtlCol="false"/>
                    <a:lstStyle/>
                    <a:p>
                      <a:pPr algn="ctr">
                        <a:lnSpc>
                          <a:spcPts val="2939"/>
                        </a:lnSpc>
                        <a:defRPr/>
                      </a:pPr>
                      <a:r>
                        <a:rPr lang="en-US" sz="2099" b="true">
                          <a:solidFill>
                            <a:srgbClr val="000000"/>
                          </a:solidFill>
                          <a:latin typeface="Neue Machina Ultra-Bold"/>
                          <a:ea typeface="Neue Machina Ultra-Bold"/>
                          <a:cs typeface="Neue Machina Ultra-Bold"/>
                          <a:sym typeface="Neue Machina Ultra-Bold"/>
                        </a:rPr>
                        <a:t>No Force</a:t>
                      </a:r>
                      <a:endParaRPr lang="en-US" sz="1100"/>
                    </a:p>
                  </a:txBody>
                  <a:tcPr marL="190500" marR="190500" marT="190500" marB="190500" anchor="ctr">
                    <a:lnL cmpd="sng" algn="ctr" cap="flat" w="0">
                      <a:solidFill>
                        <a:srgbClr val="9B70F0"/>
                      </a:solidFill>
                      <a:prstDash val="solid"/>
                      <a:round/>
                      <a:headEnd type="none" w="med" len="med"/>
                      <a:tailEnd type="none" w="med" len="med"/>
                    </a:lnL>
                    <a:lnR cmpd="sng" algn="ctr" cap="flat" w="0">
                      <a:solidFill>
                        <a:srgbClr val="9B70F0"/>
                      </a:solidFill>
                      <a:prstDash val="solid"/>
                      <a:round/>
                      <a:headEnd type="none" w="med" len="med"/>
                      <a:tailEnd type="none" w="med" len="med"/>
                    </a:lnR>
                    <a:lnT cmpd="sng" algn="ctr" cap="flat" w="0">
                      <a:solidFill>
                        <a:srgbClr val="9B70F0"/>
                      </a:solidFill>
                      <a:prstDash val="solid"/>
                      <a:round/>
                      <a:headEnd type="none" w="med" len="med"/>
                      <a:tailEnd type="none" w="med" len="med"/>
                    </a:lnT>
                    <a:lnB cmpd="sng" algn="ctr" cap="flat" w="0">
                      <a:solidFill>
                        <a:srgbClr val="9B70F0"/>
                      </a:solidFill>
                      <a:prstDash val="solid"/>
                      <a:round/>
                      <a:headEnd type="none" w="med" len="med"/>
                      <a:tailEnd type="none" w="med" len="med"/>
                    </a:lnB>
                    <a:solidFill>
                      <a:srgbClr val="C5B3E7"/>
                    </a:solidFill>
                  </a:tcPr>
                </a:tc>
                <a:tc>
                  <a:txBody>
                    <a:bodyPr anchor="t" rtlCol="false"/>
                    <a:lstStyle/>
                    <a:p>
                      <a:pPr algn="ctr">
                        <a:lnSpc>
                          <a:spcPts val="2939"/>
                        </a:lnSpc>
                        <a:defRPr/>
                      </a:pPr>
                      <a:r>
                        <a:rPr lang="en-US" sz="2099" b="true">
                          <a:solidFill>
                            <a:srgbClr val="000000"/>
                          </a:solidFill>
                          <a:latin typeface="Neue Machina Ultra-Bold"/>
                          <a:ea typeface="Neue Machina Ultra-Bold"/>
                          <a:cs typeface="Neue Machina Ultra-Bold"/>
                          <a:sym typeface="Neue Machina Ultra-Bold"/>
                        </a:rPr>
                        <a:t>Mean: 0.0111 </a:t>
                      </a:r>
                      <a:endParaRPr lang="en-US" sz="1100"/>
                    </a:p>
                  </a:txBody>
                  <a:tcPr marL="190500" marR="190500" marT="190500" marB="190500" anchor="ctr">
                    <a:lnL cmpd="sng" algn="ctr" cap="flat" w="0">
                      <a:solidFill>
                        <a:srgbClr val="9B70F0"/>
                      </a:solidFill>
                      <a:prstDash val="solid"/>
                      <a:round/>
                      <a:headEnd type="none" w="med" len="med"/>
                      <a:tailEnd type="none" w="med" len="med"/>
                    </a:lnL>
                    <a:lnR cmpd="sng" algn="ctr" cap="flat" w="0">
                      <a:solidFill>
                        <a:srgbClr val="9B70F0"/>
                      </a:solidFill>
                      <a:prstDash val="solid"/>
                      <a:round/>
                      <a:headEnd type="none" w="med" len="med"/>
                      <a:tailEnd type="none" w="med" len="med"/>
                    </a:lnR>
                    <a:lnT cmpd="sng" algn="ctr" cap="flat" w="0">
                      <a:solidFill>
                        <a:srgbClr val="9B70F0"/>
                      </a:solidFill>
                      <a:prstDash val="solid"/>
                      <a:round/>
                      <a:headEnd type="none" w="med" len="med"/>
                      <a:tailEnd type="none" w="med" len="med"/>
                    </a:lnT>
                    <a:lnB cmpd="sng" algn="ctr" cap="flat" w="0">
                      <a:solidFill>
                        <a:srgbClr val="9B70F0"/>
                      </a:solidFill>
                      <a:prstDash val="solid"/>
                      <a:round/>
                      <a:headEnd type="none" w="med" len="med"/>
                      <a:tailEnd type="none" w="med" len="med"/>
                    </a:lnB>
                    <a:solidFill>
                      <a:srgbClr val="C5B3E7"/>
                    </a:solidFill>
                  </a:tcPr>
                </a:tc>
                <a:tc>
                  <a:txBody>
                    <a:bodyPr anchor="t" rtlCol="false"/>
                    <a:lstStyle/>
                    <a:p>
                      <a:pPr algn="ctr">
                        <a:lnSpc>
                          <a:spcPts val="2939"/>
                        </a:lnSpc>
                        <a:defRPr/>
                      </a:pPr>
                      <a:r>
                        <a:rPr lang="en-US" sz="2099" b="true">
                          <a:solidFill>
                            <a:srgbClr val="000000"/>
                          </a:solidFill>
                          <a:latin typeface="Neue Machina Ultra-Bold"/>
                          <a:ea typeface="Neue Machina Ultra-Bold"/>
                          <a:cs typeface="Neue Machina Ultra-Bold"/>
                          <a:sym typeface="Neue Machina Ultra-Bold"/>
                        </a:rPr>
                        <a:t>Std: 0.0087</a:t>
                      </a:r>
                      <a:endParaRPr lang="en-US" sz="1100"/>
                    </a:p>
                  </a:txBody>
                  <a:tcPr marL="190500" marR="190500" marT="190500" marB="190500" anchor="ctr">
                    <a:lnL cmpd="sng" algn="ctr" cap="flat" w="0">
                      <a:solidFill>
                        <a:srgbClr val="9B70F0"/>
                      </a:solidFill>
                      <a:prstDash val="solid"/>
                      <a:round/>
                      <a:headEnd type="none" w="med" len="med"/>
                      <a:tailEnd type="none" w="med" len="med"/>
                    </a:lnL>
                    <a:lnR cmpd="sng" algn="ctr" cap="flat" w="0">
                      <a:solidFill>
                        <a:srgbClr val="9B70F0"/>
                      </a:solidFill>
                      <a:prstDash val="solid"/>
                      <a:round/>
                      <a:headEnd type="none" w="med" len="med"/>
                      <a:tailEnd type="none" w="med" len="med"/>
                    </a:lnR>
                    <a:lnT cmpd="sng" algn="ctr" cap="flat" w="0">
                      <a:solidFill>
                        <a:srgbClr val="9B70F0"/>
                      </a:solidFill>
                      <a:prstDash val="solid"/>
                      <a:round/>
                      <a:headEnd type="none" w="med" len="med"/>
                      <a:tailEnd type="none" w="med" len="med"/>
                    </a:lnT>
                    <a:lnB cmpd="sng" algn="ctr" cap="flat" w="0">
                      <a:solidFill>
                        <a:srgbClr val="9B70F0"/>
                      </a:solidFill>
                      <a:prstDash val="solid"/>
                      <a:round/>
                      <a:headEnd type="none" w="med" len="med"/>
                      <a:tailEnd type="none" w="med" len="med"/>
                    </a:lnB>
                    <a:solidFill>
                      <a:srgbClr val="C5B3E7"/>
                    </a:solidFill>
                  </a:tcPr>
                </a:tc>
                <a:tc>
                  <a:txBody>
                    <a:bodyPr anchor="t" rtlCol="false"/>
                    <a:lstStyle/>
                    <a:p>
                      <a:pPr algn="ctr">
                        <a:lnSpc>
                          <a:spcPts val="2939"/>
                        </a:lnSpc>
                        <a:defRPr/>
                      </a:pPr>
                      <a:r>
                        <a:rPr lang="en-US" sz="2099" b="true">
                          <a:solidFill>
                            <a:srgbClr val="000000"/>
                          </a:solidFill>
                          <a:latin typeface="Neue Machina Ultra-Bold"/>
                          <a:ea typeface="Neue Machina Ultra-Bold"/>
                          <a:cs typeface="Neue Machina Ultra-Bold"/>
                          <a:sym typeface="Neue Machina Ultra-Bold"/>
                        </a:rPr>
                        <a:t>100.00%</a:t>
                      </a:r>
                      <a:endParaRPr lang="en-US" sz="1100"/>
                    </a:p>
                  </a:txBody>
                  <a:tcPr marL="190500" marR="190500" marT="190500" marB="190500" anchor="ctr">
                    <a:lnL cmpd="sng" algn="ctr" cap="flat" w="0">
                      <a:solidFill>
                        <a:srgbClr val="9B70F0"/>
                      </a:solidFill>
                      <a:prstDash val="solid"/>
                      <a:round/>
                      <a:headEnd type="none" w="med" len="med"/>
                      <a:tailEnd type="none" w="med" len="med"/>
                    </a:lnL>
                    <a:lnR cmpd="sng" algn="ctr" cap="flat" w="0">
                      <a:solidFill>
                        <a:srgbClr val="9B70F0"/>
                      </a:solidFill>
                      <a:prstDash val="solid"/>
                      <a:round/>
                      <a:headEnd type="none" w="med" len="med"/>
                      <a:tailEnd type="none" w="med" len="med"/>
                    </a:lnR>
                    <a:lnT cmpd="sng" algn="ctr" cap="flat" w="0">
                      <a:solidFill>
                        <a:srgbClr val="9B70F0"/>
                      </a:solidFill>
                      <a:prstDash val="solid"/>
                      <a:round/>
                      <a:headEnd type="none" w="med" len="med"/>
                      <a:tailEnd type="none" w="med" len="med"/>
                    </a:lnT>
                    <a:lnB cmpd="sng" algn="ctr" cap="flat" w="0">
                      <a:solidFill>
                        <a:srgbClr val="9B70F0"/>
                      </a:solidFill>
                      <a:prstDash val="solid"/>
                      <a:round/>
                      <a:headEnd type="none" w="med" len="med"/>
                      <a:tailEnd type="none" w="med" len="med"/>
                    </a:lnB>
                    <a:solidFill>
                      <a:srgbClr val="C5B3E7"/>
                    </a:solidFill>
                  </a:tcPr>
                </a:tc>
              </a:tr>
              <a:tr h="1278591">
                <a:tc>
                  <a:txBody>
                    <a:bodyPr anchor="t" rtlCol="false"/>
                    <a:lstStyle/>
                    <a:p>
                      <a:pPr algn="ctr">
                        <a:lnSpc>
                          <a:spcPts val="2939"/>
                        </a:lnSpc>
                        <a:defRPr/>
                      </a:pPr>
                      <a:r>
                        <a:rPr lang="en-US" sz="2099" b="true">
                          <a:solidFill>
                            <a:srgbClr val="000000"/>
                          </a:solidFill>
                          <a:latin typeface="Neue Machina Ultra-Bold"/>
                          <a:ea typeface="Neue Machina Ultra-Bold"/>
                          <a:cs typeface="Neue Machina Ultra-Bold"/>
                          <a:sym typeface="Neue Machina Ultra-Bold"/>
                        </a:rPr>
                        <a:t>1N Left</a:t>
                      </a:r>
                      <a:endParaRPr lang="en-US" sz="1100"/>
                    </a:p>
                  </a:txBody>
                  <a:tcPr marL="190500" marR="190500" marT="190500" marB="190500" anchor="ctr">
                    <a:lnL cmpd="sng" algn="ctr" cap="flat" w="0">
                      <a:solidFill>
                        <a:srgbClr val="9B70F0"/>
                      </a:solidFill>
                      <a:prstDash val="solid"/>
                      <a:round/>
                      <a:headEnd type="none" w="med" len="med"/>
                      <a:tailEnd type="none" w="med" len="med"/>
                    </a:lnL>
                    <a:lnR cmpd="sng" algn="ctr" cap="flat" w="0">
                      <a:solidFill>
                        <a:srgbClr val="9B70F0"/>
                      </a:solidFill>
                      <a:prstDash val="solid"/>
                      <a:round/>
                      <a:headEnd type="none" w="med" len="med"/>
                      <a:tailEnd type="none" w="med" len="med"/>
                    </a:lnR>
                    <a:lnT cmpd="sng" algn="ctr" cap="flat" w="0">
                      <a:solidFill>
                        <a:srgbClr val="9B70F0"/>
                      </a:solidFill>
                      <a:prstDash val="solid"/>
                      <a:round/>
                      <a:headEnd type="none" w="med" len="med"/>
                      <a:tailEnd type="none" w="med" len="med"/>
                    </a:lnT>
                    <a:lnB cmpd="sng" algn="ctr" cap="flat" w="0">
                      <a:solidFill>
                        <a:srgbClr val="9B70F0"/>
                      </a:solidFill>
                      <a:prstDash val="solid"/>
                      <a:round/>
                      <a:headEnd type="none" w="med" len="med"/>
                      <a:tailEnd type="none" w="med" len="med"/>
                    </a:lnB>
                    <a:gradFill rotWithShape="true">
                      <a:gsLst>
                        <a:gs pos="0">
                          <a:srgbClr val="94B9FF">
                            <a:alpha val="100000"/>
                          </a:srgbClr>
                        </a:gs>
                        <a:gs pos="100000">
                          <a:srgbClr val="E894FF">
                            <a:alpha val="100000"/>
                          </a:srgbClr>
                        </a:gs>
                      </a:gsLst>
                      <a:lin ang="0"/>
                    </a:gradFill>
                  </a:tcPr>
                </a:tc>
                <a:tc>
                  <a:txBody>
                    <a:bodyPr anchor="t" rtlCol="false"/>
                    <a:lstStyle/>
                    <a:p>
                      <a:pPr algn="ctr">
                        <a:lnSpc>
                          <a:spcPts val="2939"/>
                        </a:lnSpc>
                        <a:defRPr/>
                      </a:pPr>
                      <a:r>
                        <a:rPr lang="en-US" sz="2099" b="true">
                          <a:solidFill>
                            <a:srgbClr val="000000"/>
                          </a:solidFill>
                          <a:latin typeface="Neue Machina Ultra-Bold"/>
                          <a:ea typeface="Neue Machina Ultra-Bold"/>
                          <a:cs typeface="Neue Machina Ultra-Bold"/>
                          <a:sym typeface="Neue Machina Ultra-Bold"/>
                        </a:rPr>
                        <a:t>Mean: 0.0152 </a:t>
                      </a:r>
                      <a:endParaRPr lang="en-US" sz="1100"/>
                    </a:p>
                  </a:txBody>
                  <a:tcPr marL="190500" marR="190500" marT="190500" marB="190500" anchor="ctr">
                    <a:lnL cmpd="sng" algn="ctr" cap="flat" w="0">
                      <a:solidFill>
                        <a:srgbClr val="9B70F0"/>
                      </a:solidFill>
                      <a:prstDash val="solid"/>
                      <a:round/>
                      <a:headEnd type="none" w="med" len="med"/>
                      <a:tailEnd type="none" w="med" len="med"/>
                    </a:lnL>
                    <a:lnR cmpd="sng" algn="ctr" cap="flat" w="0">
                      <a:solidFill>
                        <a:srgbClr val="9B70F0"/>
                      </a:solidFill>
                      <a:prstDash val="solid"/>
                      <a:round/>
                      <a:headEnd type="none" w="med" len="med"/>
                      <a:tailEnd type="none" w="med" len="med"/>
                    </a:lnR>
                    <a:lnT cmpd="sng" algn="ctr" cap="flat" w="0">
                      <a:solidFill>
                        <a:srgbClr val="9B70F0"/>
                      </a:solidFill>
                      <a:prstDash val="solid"/>
                      <a:round/>
                      <a:headEnd type="none" w="med" len="med"/>
                      <a:tailEnd type="none" w="med" len="med"/>
                    </a:lnT>
                    <a:lnB cmpd="sng" algn="ctr" cap="flat" w="0">
                      <a:solidFill>
                        <a:srgbClr val="9B70F0"/>
                      </a:solidFill>
                      <a:prstDash val="solid"/>
                      <a:round/>
                      <a:headEnd type="none" w="med" len="med"/>
                      <a:tailEnd type="none" w="med" len="med"/>
                    </a:lnB>
                    <a:gradFill rotWithShape="true">
                      <a:gsLst>
                        <a:gs pos="0">
                          <a:srgbClr val="94B9FF">
                            <a:alpha val="100000"/>
                          </a:srgbClr>
                        </a:gs>
                        <a:gs pos="100000">
                          <a:srgbClr val="E894FF">
                            <a:alpha val="100000"/>
                          </a:srgbClr>
                        </a:gs>
                      </a:gsLst>
                      <a:lin ang="0"/>
                    </a:gradFill>
                  </a:tcPr>
                </a:tc>
                <a:tc>
                  <a:txBody>
                    <a:bodyPr anchor="t" rtlCol="false"/>
                    <a:lstStyle/>
                    <a:p>
                      <a:pPr algn="ctr">
                        <a:lnSpc>
                          <a:spcPts val="2939"/>
                        </a:lnSpc>
                        <a:defRPr/>
                      </a:pPr>
                      <a:r>
                        <a:rPr lang="en-US" sz="2099" b="true">
                          <a:solidFill>
                            <a:srgbClr val="000000"/>
                          </a:solidFill>
                          <a:latin typeface="Neue Machina Ultra-Bold"/>
                          <a:ea typeface="Neue Machina Ultra-Bold"/>
                          <a:cs typeface="Neue Machina Ultra-Bold"/>
                          <a:sym typeface="Neue Machina Ultra-Bold"/>
                        </a:rPr>
                        <a:t>Std: 0.0133</a:t>
                      </a:r>
                      <a:endParaRPr lang="en-US" sz="1100"/>
                    </a:p>
                  </a:txBody>
                  <a:tcPr marL="190500" marR="190500" marT="190500" marB="190500" anchor="ctr">
                    <a:lnL cmpd="sng" algn="ctr" cap="flat" w="0">
                      <a:solidFill>
                        <a:srgbClr val="9B70F0"/>
                      </a:solidFill>
                      <a:prstDash val="solid"/>
                      <a:round/>
                      <a:headEnd type="none" w="med" len="med"/>
                      <a:tailEnd type="none" w="med" len="med"/>
                    </a:lnL>
                    <a:lnR cmpd="sng" algn="ctr" cap="flat" w="0">
                      <a:solidFill>
                        <a:srgbClr val="9B70F0"/>
                      </a:solidFill>
                      <a:prstDash val="solid"/>
                      <a:round/>
                      <a:headEnd type="none" w="med" len="med"/>
                      <a:tailEnd type="none" w="med" len="med"/>
                    </a:lnR>
                    <a:lnT cmpd="sng" algn="ctr" cap="flat" w="0">
                      <a:solidFill>
                        <a:srgbClr val="9B70F0"/>
                      </a:solidFill>
                      <a:prstDash val="solid"/>
                      <a:round/>
                      <a:headEnd type="none" w="med" len="med"/>
                      <a:tailEnd type="none" w="med" len="med"/>
                    </a:lnT>
                    <a:lnB cmpd="sng" algn="ctr" cap="flat" w="0">
                      <a:solidFill>
                        <a:srgbClr val="9B70F0"/>
                      </a:solidFill>
                      <a:prstDash val="solid"/>
                      <a:round/>
                      <a:headEnd type="none" w="med" len="med"/>
                      <a:tailEnd type="none" w="med" len="med"/>
                    </a:lnB>
                    <a:gradFill rotWithShape="true">
                      <a:gsLst>
                        <a:gs pos="0">
                          <a:srgbClr val="94B9FF">
                            <a:alpha val="100000"/>
                          </a:srgbClr>
                        </a:gs>
                        <a:gs pos="100000">
                          <a:srgbClr val="E894FF">
                            <a:alpha val="100000"/>
                          </a:srgbClr>
                        </a:gs>
                      </a:gsLst>
                      <a:lin ang="0"/>
                    </a:gradFill>
                  </a:tcPr>
                </a:tc>
                <a:tc>
                  <a:txBody>
                    <a:bodyPr anchor="t" rtlCol="false"/>
                    <a:lstStyle/>
                    <a:p>
                      <a:pPr algn="ctr">
                        <a:lnSpc>
                          <a:spcPts val="2939"/>
                        </a:lnSpc>
                        <a:defRPr/>
                      </a:pPr>
                      <a:r>
                        <a:rPr lang="en-US" sz="2099" b="true">
                          <a:solidFill>
                            <a:srgbClr val="000000"/>
                          </a:solidFill>
                          <a:latin typeface="Neue Machina Ultra-Bold"/>
                          <a:ea typeface="Neue Machina Ultra-Bold"/>
                          <a:cs typeface="Neue Machina Ultra-Bold"/>
                          <a:sym typeface="Neue Machina Ultra-Bold"/>
                        </a:rPr>
                        <a:t>95.00%</a:t>
                      </a:r>
                      <a:endParaRPr lang="en-US" sz="1100"/>
                    </a:p>
                  </a:txBody>
                  <a:tcPr marL="190500" marR="190500" marT="190500" marB="190500" anchor="ctr">
                    <a:lnL cmpd="sng" algn="ctr" cap="flat" w="0">
                      <a:solidFill>
                        <a:srgbClr val="9B70F0"/>
                      </a:solidFill>
                      <a:prstDash val="solid"/>
                      <a:round/>
                      <a:headEnd type="none" w="med" len="med"/>
                      <a:tailEnd type="none" w="med" len="med"/>
                    </a:lnL>
                    <a:lnR cmpd="sng" algn="ctr" cap="flat" w="0">
                      <a:solidFill>
                        <a:srgbClr val="9B70F0"/>
                      </a:solidFill>
                      <a:prstDash val="solid"/>
                      <a:round/>
                      <a:headEnd type="none" w="med" len="med"/>
                      <a:tailEnd type="none" w="med" len="med"/>
                    </a:lnR>
                    <a:lnT cmpd="sng" algn="ctr" cap="flat" w="0">
                      <a:solidFill>
                        <a:srgbClr val="9B70F0"/>
                      </a:solidFill>
                      <a:prstDash val="solid"/>
                      <a:round/>
                      <a:headEnd type="none" w="med" len="med"/>
                      <a:tailEnd type="none" w="med" len="med"/>
                    </a:lnT>
                    <a:lnB cmpd="sng" algn="ctr" cap="flat" w="0">
                      <a:solidFill>
                        <a:srgbClr val="9B70F0"/>
                      </a:solidFill>
                      <a:prstDash val="solid"/>
                      <a:round/>
                      <a:headEnd type="none" w="med" len="med"/>
                      <a:tailEnd type="none" w="med" len="med"/>
                    </a:lnB>
                    <a:gradFill rotWithShape="true">
                      <a:gsLst>
                        <a:gs pos="0">
                          <a:srgbClr val="94B9FF">
                            <a:alpha val="100000"/>
                          </a:srgbClr>
                        </a:gs>
                        <a:gs pos="100000">
                          <a:srgbClr val="E894FF">
                            <a:alpha val="100000"/>
                          </a:srgbClr>
                        </a:gs>
                      </a:gsLst>
                      <a:lin ang="0"/>
                    </a:gradFill>
                  </a:tcPr>
                </a:tc>
              </a:tr>
              <a:tr h="1278591">
                <a:tc>
                  <a:txBody>
                    <a:bodyPr anchor="t" rtlCol="false"/>
                    <a:lstStyle/>
                    <a:p>
                      <a:pPr algn="ctr">
                        <a:lnSpc>
                          <a:spcPts val="2939"/>
                        </a:lnSpc>
                        <a:defRPr/>
                      </a:pPr>
                      <a:r>
                        <a:rPr lang="en-US" sz="2099" b="true">
                          <a:solidFill>
                            <a:srgbClr val="000000"/>
                          </a:solidFill>
                          <a:latin typeface="Neue Machina Ultra-Bold"/>
                          <a:ea typeface="Neue Machina Ultra-Bold"/>
                          <a:cs typeface="Neue Machina Ultra-Bold"/>
                          <a:sym typeface="Neue Machina Ultra-Bold"/>
                        </a:rPr>
                        <a:t>1N Right</a:t>
                      </a:r>
                      <a:endParaRPr lang="en-US" sz="1100"/>
                    </a:p>
                  </a:txBody>
                  <a:tcPr marL="190500" marR="190500" marT="190500" marB="190500" anchor="ctr">
                    <a:lnL cmpd="sng" algn="ctr" cap="flat" w="0">
                      <a:solidFill>
                        <a:srgbClr val="9B70F0"/>
                      </a:solidFill>
                      <a:prstDash val="solid"/>
                      <a:round/>
                      <a:headEnd type="none" w="med" len="med"/>
                      <a:tailEnd type="none" w="med" len="med"/>
                    </a:lnL>
                    <a:lnR cmpd="sng" algn="ctr" cap="flat" w="0">
                      <a:solidFill>
                        <a:srgbClr val="9B70F0"/>
                      </a:solidFill>
                      <a:prstDash val="solid"/>
                      <a:round/>
                      <a:headEnd type="none" w="med" len="med"/>
                      <a:tailEnd type="none" w="med" len="med"/>
                    </a:lnR>
                    <a:lnT cmpd="sng" algn="ctr" cap="flat" w="0">
                      <a:solidFill>
                        <a:srgbClr val="9B70F0"/>
                      </a:solidFill>
                      <a:prstDash val="solid"/>
                      <a:round/>
                      <a:headEnd type="none" w="med" len="med"/>
                      <a:tailEnd type="none" w="med" len="med"/>
                    </a:lnT>
                    <a:lnB cmpd="sng" algn="ctr" cap="flat" w="0">
                      <a:solidFill>
                        <a:srgbClr val="9B70F0"/>
                      </a:solidFill>
                      <a:prstDash val="solid"/>
                      <a:round/>
                      <a:headEnd type="none" w="med" len="med"/>
                      <a:tailEnd type="none" w="med" len="med"/>
                    </a:lnB>
                    <a:solidFill>
                      <a:srgbClr val="C5B3E7"/>
                    </a:solidFill>
                  </a:tcPr>
                </a:tc>
                <a:tc>
                  <a:txBody>
                    <a:bodyPr anchor="t" rtlCol="false"/>
                    <a:lstStyle/>
                    <a:p>
                      <a:pPr algn="ctr">
                        <a:lnSpc>
                          <a:spcPts val="2939"/>
                        </a:lnSpc>
                        <a:defRPr/>
                      </a:pPr>
                      <a:r>
                        <a:rPr lang="en-US" sz="2099" b="true">
                          <a:solidFill>
                            <a:srgbClr val="000000"/>
                          </a:solidFill>
                          <a:latin typeface="Neue Machina Ultra-Bold"/>
                          <a:ea typeface="Neue Machina Ultra-Bold"/>
                          <a:cs typeface="Neue Machina Ultra-Bold"/>
                          <a:sym typeface="Neue Machina Ultra-Bold"/>
                        </a:rPr>
                        <a:t>Mean: 0.0122 </a:t>
                      </a:r>
                      <a:endParaRPr lang="en-US" sz="1100"/>
                    </a:p>
                  </a:txBody>
                  <a:tcPr marL="190500" marR="190500" marT="190500" marB="190500" anchor="ctr">
                    <a:lnL cmpd="sng" algn="ctr" cap="flat" w="0">
                      <a:solidFill>
                        <a:srgbClr val="9B70F0"/>
                      </a:solidFill>
                      <a:prstDash val="solid"/>
                      <a:round/>
                      <a:headEnd type="none" w="med" len="med"/>
                      <a:tailEnd type="none" w="med" len="med"/>
                    </a:lnL>
                    <a:lnR cmpd="sng" algn="ctr" cap="flat" w="0">
                      <a:solidFill>
                        <a:srgbClr val="9B70F0"/>
                      </a:solidFill>
                      <a:prstDash val="solid"/>
                      <a:round/>
                      <a:headEnd type="none" w="med" len="med"/>
                      <a:tailEnd type="none" w="med" len="med"/>
                    </a:lnR>
                    <a:lnT cmpd="sng" algn="ctr" cap="flat" w="0">
                      <a:solidFill>
                        <a:srgbClr val="9B70F0"/>
                      </a:solidFill>
                      <a:prstDash val="solid"/>
                      <a:round/>
                      <a:headEnd type="none" w="med" len="med"/>
                      <a:tailEnd type="none" w="med" len="med"/>
                    </a:lnT>
                    <a:lnB cmpd="sng" algn="ctr" cap="flat" w="0">
                      <a:solidFill>
                        <a:srgbClr val="9B70F0"/>
                      </a:solidFill>
                      <a:prstDash val="solid"/>
                      <a:round/>
                      <a:headEnd type="none" w="med" len="med"/>
                      <a:tailEnd type="none" w="med" len="med"/>
                    </a:lnB>
                    <a:solidFill>
                      <a:srgbClr val="C5B3E7"/>
                    </a:solidFill>
                  </a:tcPr>
                </a:tc>
                <a:tc>
                  <a:txBody>
                    <a:bodyPr anchor="t" rtlCol="false"/>
                    <a:lstStyle/>
                    <a:p>
                      <a:pPr algn="ctr">
                        <a:lnSpc>
                          <a:spcPts val="2939"/>
                        </a:lnSpc>
                        <a:defRPr/>
                      </a:pPr>
                      <a:r>
                        <a:rPr lang="en-US" sz="2099" b="true">
                          <a:solidFill>
                            <a:srgbClr val="000000"/>
                          </a:solidFill>
                          <a:latin typeface="Neue Machina Ultra-Bold"/>
                          <a:ea typeface="Neue Machina Ultra-Bold"/>
                          <a:cs typeface="Neue Machina Ultra-Bold"/>
                          <a:sym typeface="Neue Machina Ultra-Bold"/>
                        </a:rPr>
                        <a:t>Std: 0.0072</a:t>
                      </a:r>
                      <a:endParaRPr lang="en-US" sz="1100"/>
                    </a:p>
                  </a:txBody>
                  <a:tcPr marL="190500" marR="190500" marT="190500" marB="190500" anchor="ctr">
                    <a:lnL cmpd="sng" algn="ctr" cap="flat" w="0">
                      <a:solidFill>
                        <a:srgbClr val="9B70F0"/>
                      </a:solidFill>
                      <a:prstDash val="solid"/>
                      <a:round/>
                      <a:headEnd type="none" w="med" len="med"/>
                      <a:tailEnd type="none" w="med" len="med"/>
                    </a:lnL>
                    <a:lnR cmpd="sng" algn="ctr" cap="flat" w="0">
                      <a:solidFill>
                        <a:srgbClr val="9B70F0"/>
                      </a:solidFill>
                      <a:prstDash val="solid"/>
                      <a:round/>
                      <a:headEnd type="none" w="med" len="med"/>
                      <a:tailEnd type="none" w="med" len="med"/>
                    </a:lnR>
                    <a:lnT cmpd="sng" algn="ctr" cap="flat" w="0">
                      <a:solidFill>
                        <a:srgbClr val="9B70F0"/>
                      </a:solidFill>
                      <a:prstDash val="solid"/>
                      <a:round/>
                      <a:headEnd type="none" w="med" len="med"/>
                      <a:tailEnd type="none" w="med" len="med"/>
                    </a:lnT>
                    <a:lnB cmpd="sng" algn="ctr" cap="flat" w="0">
                      <a:solidFill>
                        <a:srgbClr val="9B70F0"/>
                      </a:solidFill>
                      <a:prstDash val="solid"/>
                      <a:round/>
                      <a:headEnd type="none" w="med" len="med"/>
                      <a:tailEnd type="none" w="med" len="med"/>
                    </a:lnB>
                    <a:solidFill>
                      <a:srgbClr val="C5B3E7"/>
                    </a:solidFill>
                  </a:tcPr>
                </a:tc>
                <a:tc>
                  <a:txBody>
                    <a:bodyPr anchor="t" rtlCol="false"/>
                    <a:lstStyle/>
                    <a:p>
                      <a:pPr algn="ctr">
                        <a:lnSpc>
                          <a:spcPts val="2939"/>
                        </a:lnSpc>
                        <a:defRPr/>
                      </a:pPr>
                      <a:r>
                        <a:rPr lang="en-US" sz="2099" b="true">
                          <a:solidFill>
                            <a:srgbClr val="000000"/>
                          </a:solidFill>
                          <a:latin typeface="Neue Machina Ultra-Bold"/>
                          <a:ea typeface="Neue Machina Ultra-Bold"/>
                          <a:cs typeface="Neue Machina Ultra-Bold"/>
                          <a:sym typeface="Neue Machina Ultra-Bold"/>
                        </a:rPr>
                        <a:t>100.00%</a:t>
                      </a:r>
                      <a:endParaRPr lang="en-US" sz="1100"/>
                    </a:p>
                  </a:txBody>
                  <a:tcPr marL="190500" marR="190500" marT="190500" marB="190500" anchor="ctr">
                    <a:lnL cmpd="sng" algn="ctr" cap="flat" w="0">
                      <a:solidFill>
                        <a:srgbClr val="9B70F0"/>
                      </a:solidFill>
                      <a:prstDash val="solid"/>
                      <a:round/>
                      <a:headEnd type="none" w="med" len="med"/>
                      <a:tailEnd type="none" w="med" len="med"/>
                    </a:lnL>
                    <a:lnR cmpd="sng" algn="ctr" cap="flat" w="0">
                      <a:solidFill>
                        <a:srgbClr val="9B70F0"/>
                      </a:solidFill>
                      <a:prstDash val="solid"/>
                      <a:round/>
                      <a:headEnd type="none" w="med" len="med"/>
                      <a:tailEnd type="none" w="med" len="med"/>
                    </a:lnR>
                    <a:lnT cmpd="sng" algn="ctr" cap="flat" w="0">
                      <a:solidFill>
                        <a:srgbClr val="9B70F0"/>
                      </a:solidFill>
                      <a:prstDash val="solid"/>
                      <a:round/>
                      <a:headEnd type="none" w="med" len="med"/>
                      <a:tailEnd type="none" w="med" len="med"/>
                    </a:lnT>
                    <a:lnB cmpd="sng" algn="ctr" cap="flat" w="0">
                      <a:solidFill>
                        <a:srgbClr val="9B70F0"/>
                      </a:solidFill>
                      <a:prstDash val="solid"/>
                      <a:round/>
                      <a:headEnd type="none" w="med" len="med"/>
                      <a:tailEnd type="none" w="med" len="med"/>
                    </a:lnB>
                    <a:solidFill>
                      <a:srgbClr val="C5B3E7"/>
                    </a:solidFill>
                  </a:tcPr>
                </a:tc>
              </a:tr>
              <a:tr h="1278591">
                <a:tc>
                  <a:txBody>
                    <a:bodyPr anchor="t" rtlCol="false"/>
                    <a:lstStyle/>
                    <a:p>
                      <a:pPr algn="ctr">
                        <a:lnSpc>
                          <a:spcPts val="2939"/>
                        </a:lnSpc>
                        <a:defRPr/>
                      </a:pPr>
                      <a:r>
                        <a:rPr lang="en-US" sz="2099" b="true">
                          <a:solidFill>
                            <a:srgbClr val="000000"/>
                          </a:solidFill>
                          <a:latin typeface="Neue Machina Ultra-Bold"/>
                          <a:ea typeface="Neue Machina Ultra-Bold"/>
                          <a:cs typeface="Neue Machina Ultra-Bold"/>
                          <a:sym typeface="Neue Machina Ultra-Bold"/>
                        </a:rPr>
                        <a:t>0.5N Down</a:t>
                      </a:r>
                      <a:endParaRPr lang="en-US" sz="1100"/>
                    </a:p>
                  </a:txBody>
                  <a:tcPr marL="190500" marR="190500" marT="190500" marB="190500" anchor="ctr">
                    <a:lnL cmpd="sng" algn="ctr" cap="flat" w="0">
                      <a:solidFill>
                        <a:srgbClr val="9B70F0"/>
                      </a:solidFill>
                      <a:prstDash val="solid"/>
                      <a:round/>
                      <a:headEnd type="none" w="med" len="med"/>
                      <a:tailEnd type="none" w="med" len="med"/>
                    </a:lnL>
                    <a:lnR cmpd="sng" algn="ctr" cap="flat" w="0">
                      <a:solidFill>
                        <a:srgbClr val="9B70F0"/>
                      </a:solidFill>
                      <a:prstDash val="solid"/>
                      <a:round/>
                      <a:headEnd type="none" w="med" len="med"/>
                      <a:tailEnd type="none" w="med" len="med"/>
                    </a:lnR>
                    <a:lnT cmpd="sng" algn="ctr" cap="flat" w="0">
                      <a:solidFill>
                        <a:srgbClr val="9B70F0"/>
                      </a:solidFill>
                      <a:prstDash val="solid"/>
                      <a:round/>
                      <a:headEnd type="none" w="med" len="med"/>
                      <a:tailEnd type="none" w="med" len="med"/>
                    </a:lnT>
                    <a:lnB cmpd="sng" algn="ctr" cap="flat" w="0">
                      <a:solidFill>
                        <a:srgbClr val="9B70F0"/>
                      </a:solidFill>
                      <a:prstDash val="solid"/>
                      <a:round/>
                      <a:headEnd type="none" w="med" len="med"/>
                      <a:tailEnd type="none" w="med" len="med"/>
                    </a:lnB>
                    <a:solidFill>
                      <a:srgbClr val="C5B3E7"/>
                    </a:solidFill>
                  </a:tcPr>
                </a:tc>
                <a:tc>
                  <a:txBody>
                    <a:bodyPr anchor="t" rtlCol="false"/>
                    <a:lstStyle/>
                    <a:p>
                      <a:pPr algn="ctr">
                        <a:lnSpc>
                          <a:spcPts val="2939"/>
                        </a:lnSpc>
                        <a:defRPr/>
                      </a:pPr>
                      <a:r>
                        <a:rPr lang="en-US" sz="2099" b="true">
                          <a:solidFill>
                            <a:srgbClr val="000000"/>
                          </a:solidFill>
                          <a:latin typeface="Neue Machina Ultra-Bold"/>
                          <a:ea typeface="Neue Machina Ultra-Bold"/>
                          <a:cs typeface="Neue Machina Ultra-Bold"/>
                          <a:sym typeface="Neue Machina Ultra-Bold"/>
                        </a:rPr>
                        <a:t>Mean: 0.0109 </a:t>
                      </a:r>
                      <a:endParaRPr lang="en-US" sz="1100"/>
                    </a:p>
                  </a:txBody>
                  <a:tcPr marL="190500" marR="190500" marT="190500" marB="190500" anchor="ctr">
                    <a:lnL cmpd="sng" algn="ctr" cap="flat" w="0">
                      <a:solidFill>
                        <a:srgbClr val="9B70F0"/>
                      </a:solidFill>
                      <a:prstDash val="solid"/>
                      <a:round/>
                      <a:headEnd type="none" w="med" len="med"/>
                      <a:tailEnd type="none" w="med" len="med"/>
                    </a:lnL>
                    <a:lnR cmpd="sng" algn="ctr" cap="flat" w="0">
                      <a:solidFill>
                        <a:srgbClr val="9B70F0"/>
                      </a:solidFill>
                      <a:prstDash val="solid"/>
                      <a:round/>
                      <a:headEnd type="none" w="med" len="med"/>
                      <a:tailEnd type="none" w="med" len="med"/>
                    </a:lnR>
                    <a:lnT cmpd="sng" algn="ctr" cap="flat" w="0">
                      <a:solidFill>
                        <a:srgbClr val="9B70F0"/>
                      </a:solidFill>
                      <a:prstDash val="solid"/>
                      <a:round/>
                      <a:headEnd type="none" w="med" len="med"/>
                      <a:tailEnd type="none" w="med" len="med"/>
                    </a:lnT>
                    <a:lnB cmpd="sng" algn="ctr" cap="flat" w="0">
                      <a:solidFill>
                        <a:srgbClr val="9B70F0"/>
                      </a:solidFill>
                      <a:prstDash val="solid"/>
                      <a:round/>
                      <a:headEnd type="none" w="med" len="med"/>
                      <a:tailEnd type="none" w="med" len="med"/>
                    </a:lnB>
                    <a:solidFill>
                      <a:srgbClr val="C5B3E7"/>
                    </a:solidFill>
                  </a:tcPr>
                </a:tc>
                <a:tc>
                  <a:txBody>
                    <a:bodyPr anchor="t" rtlCol="false"/>
                    <a:lstStyle/>
                    <a:p>
                      <a:pPr algn="ctr">
                        <a:lnSpc>
                          <a:spcPts val="2939"/>
                        </a:lnSpc>
                        <a:defRPr/>
                      </a:pPr>
                      <a:r>
                        <a:rPr lang="en-US" sz="2099" b="true">
                          <a:solidFill>
                            <a:srgbClr val="000000"/>
                          </a:solidFill>
                          <a:latin typeface="Neue Machina Ultra-Bold"/>
                          <a:ea typeface="Neue Machina Ultra-Bold"/>
                          <a:cs typeface="Neue Machina Ultra-Bold"/>
                          <a:sym typeface="Neue Machina Ultra-Bold"/>
                        </a:rPr>
                        <a:t>Std: 0.0052</a:t>
                      </a:r>
                      <a:endParaRPr lang="en-US" sz="1100"/>
                    </a:p>
                  </a:txBody>
                  <a:tcPr marL="190500" marR="190500" marT="190500" marB="190500" anchor="ctr">
                    <a:lnL cmpd="sng" algn="ctr" cap="flat" w="0">
                      <a:solidFill>
                        <a:srgbClr val="9B70F0"/>
                      </a:solidFill>
                      <a:prstDash val="solid"/>
                      <a:round/>
                      <a:headEnd type="none" w="med" len="med"/>
                      <a:tailEnd type="none" w="med" len="med"/>
                    </a:lnL>
                    <a:lnR cmpd="sng" algn="ctr" cap="flat" w="0">
                      <a:solidFill>
                        <a:srgbClr val="9B70F0"/>
                      </a:solidFill>
                      <a:prstDash val="solid"/>
                      <a:round/>
                      <a:headEnd type="none" w="med" len="med"/>
                      <a:tailEnd type="none" w="med" len="med"/>
                    </a:lnR>
                    <a:lnT cmpd="sng" algn="ctr" cap="flat" w="0">
                      <a:solidFill>
                        <a:srgbClr val="9B70F0"/>
                      </a:solidFill>
                      <a:prstDash val="solid"/>
                      <a:round/>
                      <a:headEnd type="none" w="med" len="med"/>
                      <a:tailEnd type="none" w="med" len="med"/>
                    </a:lnT>
                    <a:lnB cmpd="sng" algn="ctr" cap="flat" w="0">
                      <a:solidFill>
                        <a:srgbClr val="9B70F0"/>
                      </a:solidFill>
                      <a:prstDash val="solid"/>
                      <a:round/>
                      <a:headEnd type="none" w="med" len="med"/>
                      <a:tailEnd type="none" w="med" len="med"/>
                    </a:lnB>
                    <a:solidFill>
                      <a:srgbClr val="C5B3E7"/>
                    </a:solidFill>
                  </a:tcPr>
                </a:tc>
                <a:tc>
                  <a:txBody>
                    <a:bodyPr anchor="t" rtlCol="false"/>
                    <a:lstStyle/>
                    <a:p>
                      <a:pPr algn="ctr">
                        <a:lnSpc>
                          <a:spcPts val="2939"/>
                        </a:lnSpc>
                        <a:defRPr/>
                      </a:pPr>
                      <a:r>
                        <a:rPr lang="en-US" sz="2099" b="true">
                          <a:solidFill>
                            <a:srgbClr val="000000"/>
                          </a:solidFill>
                          <a:latin typeface="Neue Machina Ultra-Bold"/>
                          <a:ea typeface="Neue Machina Ultra-Bold"/>
                          <a:cs typeface="Neue Machina Ultra-Bold"/>
                          <a:sym typeface="Neue Machina Ultra-Bold"/>
                        </a:rPr>
                        <a:t>100.00%</a:t>
                      </a:r>
                      <a:endParaRPr lang="en-US" sz="1100"/>
                    </a:p>
                  </a:txBody>
                  <a:tcPr marL="190500" marR="190500" marT="190500" marB="190500" anchor="ctr">
                    <a:lnL cmpd="sng" algn="ctr" cap="flat" w="0">
                      <a:solidFill>
                        <a:srgbClr val="9B70F0"/>
                      </a:solidFill>
                      <a:prstDash val="solid"/>
                      <a:round/>
                      <a:headEnd type="none" w="med" len="med"/>
                      <a:tailEnd type="none" w="med" len="med"/>
                    </a:lnL>
                    <a:lnR cmpd="sng" algn="ctr" cap="flat" w="0">
                      <a:solidFill>
                        <a:srgbClr val="9B70F0"/>
                      </a:solidFill>
                      <a:prstDash val="solid"/>
                      <a:round/>
                      <a:headEnd type="none" w="med" len="med"/>
                      <a:tailEnd type="none" w="med" len="med"/>
                    </a:lnR>
                    <a:lnT cmpd="sng" algn="ctr" cap="flat" w="0">
                      <a:solidFill>
                        <a:srgbClr val="9B70F0"/>
                      </a:solidFill>
                      <a:prstDash val="solid"/>
                      <a:round/>
                      <a:headEnd type="none" w="med" len="med"/>
                      <a:tailEnd type="none" w="med" len="med"/>
                    </a:lnT>
                    <a:lnB cmpd="sng" algn="ctr" cap="flat" w="0">
                      <a:solidFill>
                        <a:srgbClr val="9B70F0"/>
                      </a:solidFill>
                      <a:prstDash val="solid"/>
                      <a:round/>
                      <a:headEnd type="none" w="med" len="med"/>
                      <a:tailEnd type="none" w="med" len="med"/>
                    </a:lnB>
                    <a:solidFill>
                      <a:srgbClr val="C5B3E7"/>
                    </a:solidFill>
                  </a:tcPr>
                </a:tc>
              </a:tr>
            </a:tbl>
          </a:graphicData>
        </a:graphic>
      </p:graphicFrame>
      <p:sp>
        <p:nvSpPr>
          <p:cNvPr name="TextBox 5" id="5"/>
          <p:cNvSpPr txBox="true"/>
          <p:nvPr/>
        </p:nvSpPr>
        <p:spPr>
          <a:xfrm rot="0">
            <a:off x="607894" y="554349"/>
            <a:ext cx="17072212" cy="1091576"/>
          </a:xfrm>
          <a:prstGeom prst="rect">
            <a:avLst/>
          </a:prstGeom>
        </p:spPr>
        <p:txBody>
          <a:bodyPr anchor="t" rtlCol="false" tIns="0" lIns="0" bIns="0" rIns="0">
            <a:spAutoFit/>
          </a:bodyPr>
          <a:lstStyle/>
          <a:p>
            <a:pPr algn="ctr">
              <a:lnSpc>
                <a:spcPts val="8100"/>
              </a:lnSpc>
            </a:pPr>
            <a:r>
              <a:rPr lang="en-US" sz="8100" b="true">
                <a:solidFill>
                  <a:srgbClr val="000000"/>
                </a:solidFill>
                <a:latin typeface="Neue Machina Ultra-Bold"/>
                <a:ea typeface="Neue Machina Ultra-Bold"/>
                <a:cs typeface="Neue Machina Ultra-Bold"/>
                <a:sym typeface="Neue Machina Ultra-Bold"/>
              </a:rPr>
              <a:t>Multi Condition Training </a:t>
            </a:r>
          </a:p>
        </p:txBody>
      </p:sp>
      <p:sp>
        <p:nvSpPr>
          <p:cNvPr name="TextBox 6" id="6"/>
          <p:cNvSpPr txBox="true"/>
          <p:nvPr/>
        </p:nvSpPr>
        <p:spPr>
          <a:xfrm rot="0">
            <a:off x="4143531" y="8958072"/>
            <a:ext cx="10000938" cy="1029943"/>
          </a:xfrm>
          <a:prstGeom prst="rect">
            <a:avLst/>
          </a:prstGeom>
        </p:spPr>
        <p:txBody>
          <a:bodyPr anchor="t" rtlCol="false" tIns="0" lIns="0" bIns="0" rIns="0">
            <a:spAutoFit/>
          </a:bodyPr>
          <a:lstStyle/>
          <a:p>
            <a:pPr algn="ctr">
              <a:lnSpc>
                <a:spcPts val="2673"/>
              </a:lnSpc>
            </a:pPr>
            <a:r>
              <a:rPr lang="en-US" sz="2673">
                <a:solidFill>
                  <a:srgbClr val="000000"/>
                </a:solidFill>
                <a:latin typeface="Arimo"/>
                <a:ea typeface="Arimo"/>
                <a:cs typeface="Arimo"/>
                <a:sym typeface="Arimo"/>
              </a:rPr>
              <a:t>Training on </a:t>
            </a:r>
            <a:r>
              <a:rPr lang="en-US" b="true" sz="2673">
                <a:solidFill>
                  <a:srgbClr val="000000"/>
                </a:solidFill>
                <a:latin typeface="Arimo Bold"/>
                <a:ea typeface="Arimo Bold"/>
                <a:cs typeface="Arimo Bold"/>
                <a:sym typeface="Arimo Bold"/>
              </a:rPr>
              <a:t>multiple</a:t>
            </a:r>
            <a:r>
              <a:rPr lang="en-US" sz="2673">
                <a:solidFill>
                  <a:srgbClr val="000000"/>
                </a:solidFill>
                <a:latin typeface="Arimo"/>
                <a:ea typeface="Arimo"/>
                <a:cs typeface="Arimo"/>
                <a:sym typeface="Arimo"/>
              </a:rPr>
              <a:t> conditions simultaneously </a:t>
            </a:r>
            <a:r>
              <a:rPr lang="en-US" b="true" sz="2673">
                <a:solidFill>
                  <a:srgbClr val="000000"/>
                </a:solidFill>
                <a:latin typeface="Arimo Bold"/>
                <a:ea typeface="Arimo Bold"/>
                <a:cs typeface="Arimo Bold"/>
                <a:sym typeface="Arimo Bold"/>
              </a:rPr>
              <a:t>improves</a:t>
            </a:r>
            <a:r>
              <a:rPr lang="en-US" sz="2673">
                <a:solidFill>
                  <a:srgbClr val="000000"/>
                </a:solidFill>
                <a:latin typeface="Arimo"/>
                <a:ea typeface="Arimo"/>
                <a:cs typeface="Arimo"/>
                <a:sym typeface="Arimo"/>
              </a:rPr>
              <a:t> </a:t>
            </a:r>
            <a:r>
              <a:rPr lang="en-US" b="true" sz="2673">
                <a:solidFill>
                  <a:srgbClr val="000000"/>
                </a:solidFill>
                <a:latin typeface="Arimo Bold"/>
                <a:ea typeface="Arimo Bold"/>
                <a:cs typeface="Arimo Bold"/>
                <a:sym typeface="Arimo Bold"/>
              </a:rPr>
              <a:t>generalization</a:t>
            </a:r>
            <a:r>
              <a:rPr lang="en-US" sz="2673">
                <a:solidFill>
                  <a:srgbClr val="000000"/>
                </a:solidFill>
                <a:latin typeface="Arimo"/>
                <a:ea typeface="Arimo"/>
                <a:cs typeface="Arimo"/>
                <a:sym typeface="Arimo"/>
              </a:rPr>
              <a:t> to </a:t>
            </a:r>
            <a:r>
              <a:rPr lang="en-US" b="true" sz="2673">
                <a:solidFill>
                  <a:srgbClr val="000000"/>
                </a:solidFill>
                <a:latin typeface="Arimo Bold"/>
                <a:ea typeface="Arimo Bold"/>
                <a:cs typeface="Arimo Bold"/>
                <a:sym typeface="Arimo Bold"/>
              </a:rPr>
              <a:t>novel</a:t>
            </a:r>
            <a:r>
              <a:rPr lang="en-US" sz="2673">
                <a:solidFill>
                  <a:srgbClr val="000000"/>
                </a:solidFill>
                <a:latin typeface="Arimo"/>
                <a:ea typeface="Arimo"/>
                <a:cs typeface="Arimo"/>
                <a:sym typeface="Arimo"/>
              </a:rPr>
              <a:t> </a:t>
            </a:r>
            <a:r>
              <a:rPr lang="en-US" b="true" sz="2673">
                <a:solidFill>
                  <a:srgbClr val="000000"/>
                </a:solidFill>
                <a:latin typeface="Arimo Bold"/>
                <a:ea typeface="Arimo Bold"/>
                <a:cs typeface="Arimo Bold"/>
                <a:sym typeface="Arimo Bold"/>
              </a:rPr>
              <a:t>perturbations</a:t>
            </a:r>
          </a:p>
          <a:p>
            <a:pPr algn="ctr">
              <a:lnSpc>
                <a:spcPts val="2673"/>
              </a:lnSpc>
            </a:pP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99467" y="2184640"/>
            <a:ext cx="16089066" cy="3390873"/>
          </a:xfrm>
          <a:prstGeom prst="rect">
            <a:avLst/>
          </a:prstGeom>
        </p:spPr>
        <p:txBody>
          <a:bodyPr anchor="t" rtlCol="false" tIns="0" lIns="0" bIns="0" rIns="0">
            <a:spAutoFit/>
          </a:bodyPr>
          <a:lstStyle/>
          <a:p>
            <a:pPr algn="l" marL="0" indent="0" lvl="0">
              <a:lnSpc>
                <a:spcPts val="3373"/>
              </a:lnSpc>
            </a:pPr>
            <a:r>
              <a:rPr lang="en-US" sz="3373">
                <a:solidFill>
                  <a:srgbClr val="000000"/>
                </a:solidFill>
                <a:latin typeface="Arimo"/>
                <a:ea typeface="Arimo"/>
                <a:cs typeface="Arimo"/>
                <a:sym typeface="Arimo"/>
              </a:rPr>
              <a:t>We investigated the </a:t>
            </a:r>
            <a:r>
              <a:rPr lang="en-US" b="true" sz="3373">
                <a:solidFill>
                  <a:srgbClr val="000000"/>
                </a:solidFill>
                <a:latin typeface="Arimo Bold"/>
                <a:ea typeface="Arimo Bold"/>
                <a:cs typeface="Arimo Bold"/>
                <a:sym typeface="Arimo Bold"/>
              </a:rPr>
              <a:t>capability</a:t>
            </a:r>
            <a:r>
              <a:rPr lang="en-US" sz="3373">
                <a:solidFill>
                  <a:srgbClr val="000000"/>
                </a:solidFill>
                <a:latin typeface="Arimo"/>
                <a:ea typeface="Arimo"/>
                <a:cs typeface="Arimo"/>
                <a:sym typeface="Arimo"/>
              </a:rPr>
              <a:t> of a Recurrent Neural Network (</a:t>
            </a:r>
            <a:r>
              <a:rPr lang="en-US" b="true" sz="3373">
                <a:solidFill>
                  <a:srgbClr val="000000"/>
                </a:solidFill>
                <a:latin typeface="Arimo Bold"/>
                <a:ea typeface="Arimo Bold"/>
                <a:cs typeface="Arimo Bold"/>
                <a:sym typeface="Arimo Bold"/>
              </a:rPr>
              <a:t>RNN</a:t>
            </a:r>
            <a:r>
              <a:rPr lang="en-US" sz="3373">
                <a:solidFill>
                  <a:srgbClr val="000000"/>
                </a:solidFill>
                <a:latin typeface="Arimo"/>
                <a:ea typeface="Arimo"/>
                <a:cs typeface="Arimo"/>
                <a:sym typeface="Arimo"/>
              </a:rPr>
              <a:t>) to effectively learn strategies for </a:t>
            </a:r>
            <a:r>
              <a:rPr lang="en-US" b="true" sz="3373">
                <a:solidFill>
                  <a:srgbClr val="000000"/>
                </a:solidFill>
                <a:latin typeface="Arimo Bold"/>
                <a:ea typeface="Arimo Bold"/>
                <a:cs typeface="Arimo Bold"/>
                <a:sym typeface="Arimo Bold"/>
              </a:rPr>
              <a:t>approaching a random target</a:t>
            </a:r>
            <a:r>
              <a:rPr lang="en-US" sz="3373">
                <a:solidFill>
                  <a:srgbClr val="000000"/>
                </a:solidFill>
                <a:latin typeface="Arimo"/>
                <a:ea typeface="Arimo"/>
                <a:cs typeface="Arimo"/>
                <a:sym typeface="Arimo"/>
              </a:rPr>
              <a:t>. 💪</a:t>
            </a:r>
          </a:p>
          <a:p>
            <a:pPr algn="l" marL="0" indent="0" lvl="0">
              <a:lnSpc>
                <a:spcPts val="3373"/>
              </a:lnSpc>
            </a:pPr>
          </a:p>
          <a:p>
            <a:pPr algn="l" marL="0" indent="0" lvl="0">
              <a:lnSpc>
                <a:spcPts val="3373"/>
              </a:lnSpc>
            </a:pPr>
            <a:r>
              <a:rPr lang="en-US" sz="3373">
                <a:solidFill>
                  <a:srgbClr val="000000"/>
                </a:solidFill>
                <a:latin typeface="Arimo"/>
                <a:ea typeface="Arimo"/>
                <a:cs typeface="Arimo"/>
                <a:sym typeface="Arimo"/>
              </a:rPr>
              <a:t>We highlighted the conditions under which the model demonstrates </a:t>
            </a:r>
            <a:r>
              <a:rPr lang="en-US" b="true" sz="3373">
                <a:solidFill>
                  <a:srgbClr val="000000"/>
                </a:solidFill>
                <a:latin typeface="Arimo Bold"/>
                <a:ea typeface="Arimo Bold"/>
                <a:cs typeface="Arimo Bold"/>
                <a:sym typeface="Arimo Bold"/>
              </a:rPr>
              <a:t>successful</a:t>
            </a:r>
            <a:r>
              <a:rPr lang="en-US" sz="3373">
                <a:solidFill>
                  <a:srgbClr val="000000"/>
                </a:solidFill>
                <a:latin typeface="Arimo"/>
                <a:ea typeface="Arimo"/>
                <a:cs typeface="Arimo"/>
                <a:sym typeface="Arimo"/>
              </a:rPr>
              <a:t> </a:t>
            </a:r>
            <a:r>
              <a:rPr lang="en-US" b="true" sz="3373">
                <a:solidFill>
                  <a:srgbClr val="000000"/>
                </a:solidFill>
                <a:latin typeface="Arimo Bold"/>
                <a:ea typeface="Arimo Bold"/>
                <a:cs typeface="Arimo Bold"/>
                <a:sym typeface="Arimo Bold"/>
              </a:rPr>
              <a:t>generalization</a:t>
            </a:r>
            <a:r>
              <a:rPr lang="en-US" sz="3373">
                <a:solidFill>
                  <a:srgbClr val="000000"/>
                </a:solidFill>
                <a:latin typeface="Arimo"/>
                <a:ea typeface="Arimo"/>
                <a:cs typeface="Arimo"/>
                <a:sym typeface="Arimo"/>
              </a:rPr>
              <a:t> and identified scenarios where it </a:t>
            </a:r>
            <a:r>
              <a:rPr lang="en-US" b="true" sz="3373">
                <a:solidFill>
                  <a:srgbClr val="000000"/>
                </a:solidFill>
                <a:latin typeface="Arimo Bold"/>
                <a:ea typeface="Arimo Bold"/>
                <a:cs typeface="Arimo Bold"/>
                <a:sym typeface="Arimo Bold"/>
              </a:rPr>
              <a:t>does</a:t>
            </a:r>
            <a:r>
              <a:rPr lang="en-US" sz="3373">
                <a:solidFill>
                  <a:srgbClr val="000000"/>
                </a:solidFill>
                <a:latin typeface="Arimo"/>
                <a:ea typeface="Arimo"/>
                <a:cs typeface="Arimo"/>
                <a:sym typeface="Arimo"/>
              </a:rPr>
              <a:t> </a:t>
            </a:r>
            <a:r>
              <a:rPr lang="en-US" b="true" sz="3373">
                <a:solidFill>
                  <a:srgbClr val="000000"/>
                </a:solidFill>
                <a:latin typeface="Arimo Bold"/>
                <a:ea typeface="Arimo Bold"/>
                <a:cs typeface="Arimo Bold"/>
                <a:sym typeface="Arimo Bold"/>
              </a:rPr>
              <a:t>not</a:t>
            </a:r>
            <a:r>
              <a:rPr lang="en-US" sz="3373">
                <a:solidFill>
                  <a:srgbClr val="000000"/>
                </a:solidFill>
                <a:latin typeface="Arimo"/>
                <a:ea typeface="Arimo"/>
                <a:cs typeface="Arimo"/>
                <a:sym typeface="Arimo"/>
              </a:rPr>
              <a:t>. ✅ ⚠️ </a:t>
            </a:r>
          </a:p>
          <a:p>
            <a:pPr algn="l" marL="0" indent="0" lvl="0">
              <a:lnSpc>
                <a:spcPts val="3373"/>
              </a:lnSpc>
            </a:pPr>
          </a:p>
          <a:p>
            <a:pPr algn="l" marL="0" indent="0" lvl="0">
              <a:lnSpc>
                <a:spcPts val="3373"/>
              </a:lnSpc>
            </a:pPr>
            <a:r>
              <a:rPr lang="en-US" sz="3373">
                <a:solidFill>
                  <a:srgbClr val="000000"/>
                </a:solidFill>
                <a:latin typeface="Arimo"/>
                <a:ea typeface="Arimo"/>
                <a:cs typeface="Arimo"/>
                <a:sym typeface="Arimo"/>
              </a:rPr>
              <a:t>One possible strategy to mitigate this is training a </a:t>
            </a:r>
            <a:r>
              <a:rPr lang="en-US" b="true" sz="3373">
                <a:solidFill>
                  <a:srgbClr val="000000"/>
                </a:solidFill>
                <a:latin typeface="Arimo Bold"/>
                <a:ea typeface="Arimo Bold"/>
                <a:cs typeface="Arimo Bold"/>
                <a:sym typeface="Arimo Bold"/>
              </a:rPr>
              <a:t>multi condition RNN</a:t>
            </a:r>
            <a:r>
              <a:rPr lang="en-US" sz="3373">
                <a:solidFill>
                  <a:srgbClr val="000000"/>
                </a:solidFill>
                <a:latin typeface="Arimo"/>
                <a:ea typeface="Arimo"/>
                <a:cs typeface="Arimo"/>
                <a:sym typeface="Arimo"/>
              </a:rPr>
              <a:t>. 💡</a:t>
            </a:r>
          </a:p>
          <a:p>
            <a:pPr algn="l">
              <a:lnSpc>
                <a:spcPts val="3373"/>
              </a:lnSpc>
            </a:pPr>
          </a:p>
        </p:txBody>
      </p:sp>
      <p:sp>
        <p:nvSpPr>
          <p:cNvPr name="TextBox 3" id="3"/>
          <p:cNvSpPr txBox="true"/>
          <p:nvPr/>
        </p:nvSpPr>
        <p:spPr>
          <a:xfrm rot="0">
            <a:off x="1099467" y="746850"/>
            <a:ext cx="17072212" cy="1173488"/>
          </a:xfrm>
          <a:prstGeom prst="rect">
            <a:avLst/>
          </a:prstGeom>
        </p:spPr>
        <p:txBody>
          <a:bodyPr anchor="t" rtlCol="false" tIns="0" lIns="0" bIns="0" rIns="0">
            <a:spAutoFit/>
          </a:bodyPr>
          <a:lstStyle/>
          <a:p>
            <a:pPr algn="l">
              <a:lnSpc>
                <a:spcPts val="8700"/>
              </a:lnSpc>
            </a:pPr>
            <a:r>
              <a:rPr lang="en-US" sz="8700" b="true">
                <a:solidFill>
                  <a:srgbClr val="000000"/>
                </a:solidFill>
                <a:latin typeface="Neue Machina Ultra-Bold"/>
                <a:ea typeface="Neue Machina Ultra-Bold"/>
                <a:cs typeface="Neue Machina Ultra-Bold"/>
                <a:sym typeface="Neue Machina Ultra-Bold"/>
              </a:rPr>
              <a:t>Conclusion </a:t>
            </a:r>
          </a:p>
        </p:txBody>
      </p:sp>
      <p:grpSp>
        <p:nvGrpSpPr>
          <p:cNvPr name="Group 4" id="4"/>
          <p:cNvGrpSpPr/>
          <p:nvPr/>
        </p:nvGrpSpPr>
        <p:grpSpPr>
          <a:xfrm rot="0">
            <a:off x="-367106" y="7887182"/>
            <a:ext cx="19022211" cy="2756183"/>
            <a:chOff x="0" y="0"/>
            <a:chExt cx="5009965" cy="725908"/>
          </a:xfrm>
        </p:grpSpPr>
        <p:sp>
          <p:nvSpPr>
            <p:cNvPr name="Freeform 5" id="5"/>
            <p:cNvSpPr/>
            <p:nvPr/>
          </p:nvSpPr>
          <p:spPr>
            <a:xfrm flipH="false" flipV="false" rot="0">
              <a:off x="0" y="0"/>
              <a:ext cx="5009965" cy="725908"/>
            </a:xfrm>
            <a:custGeom>
              <a:avLst/>
              <a:gdLst/>
              <a:ahLst/>
              <a:cxnLst/>
              <a:rect r="r" b="b" t="t" l="l"/>
              <a:pathLst>
                <a:path h="725908" w="5009965">
                  <a:moveTo>
                    <a:pt x="0" y="0"/>
                  </a:moveTo>
                  <a:lnTo>
                    <a:pt x="5009965" y="0"/>
                  </a:lnTo>
                  <a:lnTo>
                    <a:pt x="5009965" y="725908"/>
                  </a:lnTo>
                  <a:lnTo>
                    <a:pt x="0" y="725908"/>
                  </a:lnTo>
                  <a:close/>
                </a:path>
              </a:pathLst>
            </a:custGeom>
            <a:solidFill>
              <a:srgbClr val="5E17EB"/>
            </a:solidFill>
          </p:spPr>
        </p:sp>
        <p:sp>
          <p:nvSpPr>
            <p:cNvPr name="TextBox 6" id="6"/>
            <p:cNvSpPr txBox="true"/>
            <p:nvPr/>
          </p:nvSpPr>
          <p:spPr>
            <a:xfrm>
              <a:off x="0" y="38100"/>
              <a:ext cx="5009965" cy="687808"/>
            </a:xfrm>
            <a:prstGeom prst="rect">
              <a:avLst/>
            </a:prstGeom>
          </p:spPr>
          <p:txBody>
            <a:bodyPr anchor="ctr" rtlCol="false" tIns="50800" lIns="50800" bIns="50800" rIns="50800"/>
            <a:lstStyle/>
            <a:p>
              <a:pPr algn="ctr">
                <a:lnSpc>
                  <a:spcPts val="2600"/>
                </a:lnSpc>
              </a:pPr>
            </a:p>
          </p:txBody>
        </p:sp>
      </p:grpSp>
      <p:sp>
        <p:nvSpPr>
          <p:cNvPr name="Freeform 7" id="7"/>
          <p:cNvSpPr/>
          <p:nvPr/>
        </p:nvSpPr>
        <p:spPr>
          <a:xfrm flipH="false" flipV="false" rot="-10800000">
            <a:off x="15277930" y="8952838"/>
            <a:ext cx="667677" cy="305462"/>
          </a:xfrm>
          <a:custGeom>
            <a:avLst/>
            <a:gdLst/>
            <a:ahLst/>
            <a:cxnLst/>
            <a:rect r="r" b="b" t="t" l="l"/>
            <a:pathLst>
              <a:path h="305462" w="667677">
                <a:moveTo>
                  <a:pt x="0" y="0"/>
                </a:moveTo>
                <a:lnTo>
                  <a:pt x="667677" y="0"/>
                </a:lnTo>
                <a:lnTo>
                  <a:pt x="667677" y="305462"/>
                </a:lnTo>
                <a:lnTo>
                  <a:pt x="0" y="305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true" flipV="false" rot="-10800000">
            <a:off x="16591623" y="8952838"/>
            <a:ext cx="667677" cy="305462"/>
          </a:xfrm>
          <a:custGeom>
            <a:avLst/>
            <a:gdLst/>
            <a:ahLst/>
            <a:cxnLst/>
            <a:rect r="r" b="b" t="t" l="l"/>
            <a:pathLst>
              <a:path h="305462" w="667677">
                <a:moveTo>
                  <a:pt x="667677" y="0"/>
                </a:moveTo>
                <a:lnTo>
                  <a:pt x="0" y="0"/>
                </a:lnTo>
                <a:lnTo>
                  <a:pt x="0" y="305462"/>
                </a:lnTo>
                <a:lnTo>
                  <a:pt x="667677" y="305462"/>
                </a:lnTo>
                <a:lnTo>
                  <a:pt x="667677"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9" id="9"/>
          <p:cNvSpPr/>
          <p:nvPr/>
        </p:nvSpPr>
        <p:spPr>
          <a:xfrm flipV="true">
            <a:off x="5111374" y="9026925"/>
            <a:ext cx="0" cy="188430"/>
          </a:xfrm>
          <a:prstGeom prst="line">
            <a:avLst/>
          </a:prstGeom>
          <a:ln cap="flat" w="38100">
            <a:solidFill>
              <a:srgbClr val="FFFFFF"/>
            </a:solidFill>
            <a:prstDash val="solid"/>
            <a:headEnd type="none" len="sm" w="sm"/>
            <a:tailEnd type="none" len="sm" w="sm"/>
          </a:ln>
        </p:spPr>
      </p:sp>
      <p:sp>
        <p:nvSpPr>
          <p:cNvPr name="TextBox 10" id="10"/>
          <p:cNvSpPr txBox="true"/>
          <p:nvPr/>
        </p:nvSpPr>
        <p:spPr>
          <a:xfrm rot="0">
            <a:off x="1028700" y="9012554"/>
            <a:ext cx="3836794" cy="245746"/>
          </a:xfrm>
          <a:prstGeom prst="rect">
            <a:avLst/>
          </a:prstGeom>
        </p:spPr>
        <p:txBody>
          <a:bodyPr anchor="t" rtlCol="false" tIns="0" lIns="0" bIns="0" rIns="0">
            <a:spAutoFit/>
          </a:bodyPr>
          <a:lstStyle/>
          <a:p>
            <a:pPr algn="l">
              <a:lnSpc>
                <a:spcPts val="1800"/>
              </a:lnSpc>
            </a:pPr>
            <a:r>
              <a:rPr lang="en-US" sz="1800" b="true">
                <a:solidFill>
                  <a:srgbClr val="FFFFFF"/>
                </a:solidFill>
                <a:latin typeface="Neue Machina Ultra-Bold"/>
                <a:ea typeface="Neue Machina Ultra-Bold"/>
                <a:cs typeface="Neue Machina Ultra-Bold"/>
                <a:sym typeface="Neue Machina Ultra-Bold"/>
              </a:rPr>
              <a:t>NMA Comparing Networks</a:t>
            </a:r>
          </a:p>
        </p:txBody>
      </p:sp>
      <p:sp>
        <p:nvSpPr>
          <p:cNvPr name="TextBox 11" id="11"/>
          <p:cNvSpPr txBox="true"/>
          <p:nvPr/>
        </p:nvSpPr>
        <p:spPr>
          <a:xfrm rot="0">
            <a:off x="5608211" y="9012554"/>
            <a:ext cx="1846275" cy="245746"/>
          </a:xfrm>
          <a:prstGeom prst="rect">
            <a:avLst/>
          </a:prstGeom>
        </p:spPr>
        <p:txBody>
          <a:bodyPr anchor="t" rtlCol="false" tIns="0" lIns="0" bIns="0" rIns="0">
            <a:spAutoFit/>
          </a:bodyPr>
          <a:lstStyle/>
          <a:p>
            <a:pPr algn="l">
              <a:lnSpc>
                <a:spcPts val="1800"/>
              </a:lnSpc>
            </a:pPr>
            <a:r>
              <a:rPr lang="en-US" sz="1800" b="true">
                <a:solidFill>
                  <a:srgbClr val="FFFFFF"/>
                </a:solidFill>
                <a:latin typeface="Neue Machina Ultra-Bold"/>
                <a:ea typeface="Neue Machina Ultra-Bold"/>
                <a:cs typeface="Neue Machina Ultra-Bold"/>
                <a:sym typeface="Neue Machina Ultra-Bold"/>
              </a:rPr>
              <a:t>Page 18/20</a:t>
            </a:r>
          </a:p>
        </p:txBody>
      </p:sp>
      <p:sp>
        <p:nvSpPr>
          <p:cNvPr name="TextBox 12" id="12"/>
          <p:cNvSpPr txBox="true"/>
          <p:nvPr/>
        </p:nvSpPr>
        <p:spPr>
          <a:xfrm rot="0">
            <a:off x="1099467" y="5897924"/>
            <a:ext cx="16089066" cy="1714473"/>
          </a:xfrm>
          <a:prstGeom prst="rect">
            <a:avLst/>
          </a:prstGeom>
        </p:spPr>
        <p:txBody>
          <a:bodyPr anchor="t" rtlCol="false" tIns="0" lIns="0" bIns="0" rIns="0">
            <a:spAutoFit/>
          </a:bodyPr>
          <a:lstStyle/>
          <a:p>
            <a:pPr algn="l" marL="0" indent="0" lvl="0">
              <a:lnSpc>
                <a:spcPts val="3373"/>
              </a:lnSpc>
            </a:pPr>
            <a:r>
              <a:rPr lang="en-US" b="true" sz="3373">
                <a:solidFill>
                  <a:srgbClr val="000000"/>
                </a:solidFill>
                <a:latin typeface="Arimo Bold"/>
                <a:ea typeface="Arimo Bold"/>
                <a:cs typeface="Arimo Bold"/>
                <a:sym typeface="Arimo Bold"/>
              </a:rPr>
              <a:t>Fu</a:t>
            </a:r>
            <a:r>
              <a:rPr lang="en-US" b="true" sz="3373">
                <a:solidFill>
                  <a:srgbClr val="000000"/>
                </a:solidFill>
                <a:latin typeface="Arimo Bold"/>
                <a:ea typeface="Arimo Bold"/>
                <a:cs typeface="Arimo Bold"/>
                <a:sym typeface="Arimo Bold"/>
              </a:rPr>
              <a:t>ture Scope:</a:t>
            </a:r>
          </a:p>
          <a:p>
            <a:pPr algn="l" marL="0" indent="0" lvl="0">
              <a:lnSpc>
                <a:spcPts val="3373"/>
              </a:lnSpc>
            </a:pPr>
            <a:r>
              <a:rPr lang="en-US" sz="3373">
                <a:solidFill>
                  <a:srgbClr val="000000"/>
                </a:solidFill>
                <a:latin typeface="Arimo"/>
                <a:ea typeface="Arimo"/>
                <a:cs typeface="Arimo"/>
                <a:sym typeface="Arimo"/>
              </a:rPr>
              <a:t>Exploration of </a:t>
            </a:r>
            <a:r>
              <a:rPr lang="en-US" b="true" sz="3373">
                <a:solidFill>
                  <a:srgbClr val="000000"/>
                </a:solidFill>
                <a:latin typeface="Arimo Bold"/>
                <a:ea typeface="Arimo Bold"/>
                <a:cs typeface="Arimo Bold"/>
                <a:sym typeface="Arimo Bold"/>
              </a:rPr>
              <a:t>diverse</a:t>
            </a:r>
            <a:r>
              <a:rPr lang="en-US" sz="3373">
                <a:solidFill>
                  <a:srgbClr val="000000"/>
                </a:solidFill>
                <a:latin typeface="Arimo"/>
                <a:ea typeface="Arimo"/>
                <a:cs typeface="Arimo"/>
                <a:sym typeface="Arimo"/>
              </a:rPr>
              <a:t> </a:t>
            </a:r>
            <a:r>
              <a:rPr lang="en-US" b="true" sz="3373">
                <a:solidFill>
                  <a:srgbClr val="000000"/>
                </a:solidFill>
                <a:latin typeface="Arimo Bold"/>
                <a:ea typeface="Arimo Bold"/>
                <a:cs typeface="Arimo Bold"/>
                <a:sym typeface="Arimo Bold"/>
              </a:rPr>
              <a:t>environmental</a:t>
            </a:r>
            <a:r>
              <a:rPr lang="en-US" sz="3373">
                <a:solidFill>
                  <a:srgbClr val="000000"/>
                </a:solidFill>
                <a:latin typeface="Arimo"/>
                <a:ea typeface="Arimo"/>
                <a:cs typeface="Arimo"/>
                <a:sym typeface="Arimo"/>
              </a:rPr>
              <a:t> </a:t>
            </a:r>
            <a:r>
              <a:rPr lang="en-US" b="true" sz="3373">
                <a:solidFill>
                  <a:srgbClr val="000000"/>
                </a:solidFill>
                <a:latin typeface="Arimo Bold"/>
                <a:ea typeface="Arimo Bold"/>
                <a:cs typeface="Arimo Bold"/>
                <a:sym typeface="Arimo Bold"/>
              </a:rPr>
              <a:t>setups</a:t>
            </a:r>
            <a:r>
              <a:rPr lang="en-US" sz="3373">
                <a:solidFill>
                  <a:srgbClr val="000000"/>
                </a:solidFill>
                <a:latin typeface="Arimo"/>
                <a:ea typeface="Arimo"/>
                <a:cs typeface="Arimo"/>
                <a:sym typeface="Arimo"/>
              </a:rPr>
              <a:t>, </a:t>
            </a:r>
            <a:r>
              <a:rPr lang="en-US" b="true" sz="3373">
                <a:solidFill>
                  <a:srgbClr val="000000"/>
                </a:solidFill>
                <a:latin typeface="Arimo Bold"/>
                <a:ea typeface="Arimo Bold"/>
                <a:cs typeface="Arimo Bold"/>
                <a:sym typeface="Arimo Bold"/>
              </a:rPr>
              <a:t>hyper-parameter</a:t>
            </a:r>
            <a:r>
              <a:rPr lang="en-US" sz="3373">
                <a:solidFill>
                  <a:srgbClr val="000000"/>
                </a:solidFill>
                <a:latin typeface="Arimo"/>
                <a:ea typeface="Arimo"/>
                <a:cs typeface="Arimo"/>
                <a:sym typeface="Arimo"/>
              </a:rPr>
              <a:t> </a:t>
            </a:r>
            <a:r>
              <a:rPr lang="en-US" b="true" sz="3373">
                <a:solidFill>
                  <a:srgbClr val="000000"/>
                </a:solidFill>
                <a:latin typeface="Arimo Bold"/>
                <a:ea typeface="Arimo Bold"/>
                <a:cs typeface="Arimo Bold"/>
                <a:sym typeface="Arimo Bold"/>
              </a:rPr>
              <a:t>tuning</a:t>
            </a:r>
            <a:r>
              <a:rPr lang="en-US" sz="3373">
                <a:solidFill>
                  <a:srgbClr val="000000"/>
                </a:solidFill>
                <a:latin typeface="Arimo"/>
                <a:ea typeface="Arimo"/>
                <a:cs typeface="Arimo"/>
                <a:sym typeface="Arimo"/>
              </a:rPr>
              <a:t>, and experimentation with various </a:t>
            </a:r>
            <a:r>
              <a:rPr lang="en-US" b="true" sz="3373">
                <a:solidFill>
                  <a:srgbClr val="000000"/>
                </a:solidFill>
                <a:latin typeface="Arimo Bold"/>
                <a:ea typeface="Arimo Bold"/>
                <a:cs typeface="Arimo Bold"/>
                <a:sym typeface="Arimo Bold"/>
              </a:rPr>
              <a:t>model</a:t>
            </a:r>
            <a:r>
              <a:rPr lang="en-US" sz="3373">
                <a:solidFill>
                  <a:srgbClr val="000000"/>
                </a:solidFill>
                <a:latin typeface="Arimo"/>
                <a:ea typeface="Arimo"/>
                <a:cs typeface="Arimo"/>
                <a:sym typeface="Arimo"/>
              </a:rPr>
              <a:t> </a:t>
            </a:r>
            <a:r>
              <a:rPr lang="en-US" b="true" sz="3373">
                <a:solidFill>
                  <a:srgbClr val="000000"/>
                </a:solidFill>
                <a:latin typeface="Arimo Bold"/>
                <a:ea typeface="Arimo Bold"/>
                <a:cs typeface="Arimo Bold"/>
                <a:sym typeface="Arimo Bold"/>
              </a:rPr>
              <a:t>architectures</a:t>
            </a:r>
            <a:r>
              <a:rPr lang="en-US" sz="3373">
                <a:solidFill>
                  <a:srgbClr val="000000"/>
                </a:solidFill>
                <a:latin typeface="Arimo"/>
                <a:ea typeface="Arimo"/>
                <a:cs typeface="Arimo"/>
                <a:sym typeface="Arimo"/>
              </a:rPr>
              <a:t>.</a:t>
            </a:r>
          </a:p>
          <a:p>
            <a:pPr algn="l">
              <a:lnSpc>
                <a:spcPts val="3373"/>
              </a:lnSpc>
            </a:pP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277930" y="1028700"/>
            <a:ext cx="1981370" cy="747364"/>
            <a:chOff x="0" y="0"/>
            <a:chExt cx="1812520" cy="683675"/>
          </a:xfrm>
        </p:grpSpPr>
        <p:sp>
          <p:nvSpPr>
            <p:cNvPr name="Freeform 3" id="3"/>
            <p:cNvSpPr/>
            <p:nvPr/>
          </p:nvSpPr>
          <p:spPr>
            <a:xfrm flipH="false" flipV="false" rot="0">
              <a:off x="0" y="0"/>
              <a:ext cx="1812520" cy="683675"/>
            </a:xfrm>
            <a:custGeom>
              <a:avLst/>
              <a:gdLst/>
              <a:ahLst/>
              <a:cxnLst/>
              <a:rect r="r" b="b" t="t" l="l"/>
              <a:pathLst>
                <a:path h="683675" w="1812520">
                  <a:moveTo>
                    <a:pt x="199275" y="0"/>
                  </a:moveTo>
                  <a:lnTo>
                    <a:pt x="1613245" y="0"/>
                  </a:lnTo>
                  <a:cubicBezTo>
                    <a:pt x="1666096" y="0"/>
                    <a:pt x="1716782" y="20995"/>
                    <a:pt x="1754154" y="58366"/>
                  </a:cubicBezTo>
                  <a:cubicBezTo>
                    <a:pt x="1791525" y="95738"/>
                    <a:pt x="1812520" y="146424"/>
                    <a:pt x="1812520" y="199275"/>
                  </a:cubicBezTo>
                  <a:lnTo>
                    <a:pt x="1812520" y="484400"/>
                  </a:lnTo>
                  <a:cubicBezTo>
                    <a:pt x="1812520" y="537251"/>
                    <a:pt x="1791525" y="587937"/>
                    <a:pt x="1754154" y="625308"/>
                  </a:cubicBezTo>
                  <a:cubicBezTo>
                    <a:pt x="1716782" y="662680"/>
                    <a:pt x="1666096" y="683675"/>
                    <a:pt x="1613245" y="683675"/>
                  </a:cubicBezTo>
                  <a:lnTo>
                    <a:pt x="199275" y="683675"/>
                  </a:lnTo>
                  <a:cubicBezTo>
                    <a:pt x="146424" y="683675"/>
                    <a:pt x="95738" y="662680"/>
                    <a:pt x="58366" y="625308"/>
                  </a:cubicBezTo>
                  <a:cubicBezTo>
                    <a:pt x="20995" y="587937"/>
                    <a:pt x="0" y="537251"/>
                    <a:pt x="0" y="484400"/>
                  </a:cubicBezTo>
                  <a:lnTo>
                    <a:pt x="0" y="199275"/>
                  </a:lnTo>
                  <a:cubicBezTo>
                    <a:pt x="0" y="146424"/>
                    <a:pt x="20995" y="95738"/>
                    <a:pt x="58366" y="58366"/>
                  </a:cubicBezTo>
                  <a:cubicBezTo>
                    <a:pt x="95738" y="20995"/>
                    <a:pt x="146424" y="0"/>
                    <a:pt x="199275" y="0"/>
                  </a:cubicBezTo>
                  <a:close/>
                </a:path>
              </a:pathLst>
            </a:custGeom>
            <a:solidFill>
              <a:srgbClr val="5E17EB"/>
            </a:solidFill>
          </p:spPr>
        </p:sp>
        <p:sp>
          <p:nvSpPr>
            <p:cNvPr name="TextBox 4" id="4"/>
            <p:cNvSpPr txBox="true"/>
            <p:nvPr/>
          </p:nvSpPr>
          <p:spPr>
            <a:xfrm>
              <a:off x="0" y="38100"/>
              <a:ext cx="1812520" cy="645575"/>
            </a:xfrm>
            <a:prstGeom prst="rect">
              <a:avLst/>
            </a:prstGeom>
          </p:spPr>
          <p:txBody>
            <a:bodyPr anchor="ctr" rtlCol="false" tIns="50800" lIns="50800" bIns="50800" rIns="50800"/>
            <a:lstStyle/>
            <a:p>
              <a:pPr algn="ctr">
                <a:lnSpc>
                  <a:spcPts val="2600"/>
                </a:lnSpc>
              </a:pPr>
            </a:p>
          </p:txBody>
        </p:sp>
      </p:grpSp>
      <p:grpSp>
        <p:nvGrpSpPr>
          <p:cNvPr name="Group 5" id="5"/>
          <p:cNvGrpSpPr/>
          <p:nvPr/>
        </p:nvGrpSpPr>
        <p:grpSpPr>
          <a:xfrm rot="0">
            <a:off x="-285092" y="-380122"/>
            <a:ext cx="13696751" cy="11047244"/>
            <a:chOff x="0" y="0"/>
            <a:chExt cx="3607375" cy="2909562"/>
          </a:xfrm>
        </p:grpSpPr>
        <p:sp>
          <p:nvSpPr>
            <p:cNvPr name="Freeform 6" id="6"/>
            <p:cNvSpPr/>
            <p:nvPr/>
          </p:nvSpPr>
          <p:spPr>
            <a:xfrm flipH="false" flipV="false" rot="0">
              <a:off x="0" y="0"/>
              <a:ext cx="3607375" cy="2909562"/>
            </a:xfrm>
            <a:custGeom>
              <a:avLst/>
              <a:gdLst/>
              <a:ahLst/>
              <a:cxnLst/>
              <a:rect r="r" b="b" t="t" l="l"/>
              <a:pathLst>
                <a:path h="2909562" w="3607375">
                  <a:moveTo>
                    <a:pt x="0" y="0"/>
                  </a:moveTo>
                  <a:lnTo>
                    <a:pt x="3607375" y="0"/>
                  </a:lnTo>
                  <a:lnTo>
                    <a:pt x="3607375" y="2909562"/>
                  </a:lnTo>
                  <a:lnTo>
                    <a:pt x="0" y="2909562"/>
                  </a:lnTo>
                  <a:close/>
                </a:path>
              </a:pathLst>
            </a:custGeom>
            <a:solidFill>
              <a:srgbClr val="5E17EB"/>
            </a:solidFill>
          </p:spPr>
        </p:sp>
        <p:sp>
          <p:nvSpPr>
            <p:cNvPr name="TextBox 7" id="7"/>
            <p:cNvSpPr txBox="true"/>
            <p:nvPr/>
          </p:nvSpPr>
          <p:spPr>
            <a:xfrm>
              <a:off x="0" y="38100"/>
              <a:ext cx="3607375" cy="2871462"/>
            </a:xfrm>
            <a:prstGeom prst="rect">
              <a:avLst/>
            </a:prstGeom>
          </p:spPr>
          <p:txBody>
            <a:bodyPr anchor="ctr" rtlCol="false" tIns="50800" lIns="50800" bIns="50800" rIns="50800"/>
            <a:lstStyle/>
            <a:p>
              <a:pPr algn="ctr">
                <a:lnSpc>
                  <a:spcPts val="2600"/>
                </a:lnSpc>
              </a:pPr>
            </a:p>
          </p:txBody>
        </p:sp>
      </p:grpSp>
      <p:sp>
        <p:nvSpPr>
          <p:cNvPr name="TextBox 8" id="8"/>
          <p:cNvSpPr txBox="true"/>
          <p:nvPr/>
        </p:nvSpPr>
        <p:spPr>
          <a:xfrm rot="0">
            <a:off x="15531030" y="1221090"/>
            <a:ext cx="1475170" cy="457835"/>
          </a:xfrm>
          <a:prstGeom prst="rect">
            <a:avLst/>
          </a:prstGeom>
        </p:spPr>
        <p:txBody>
          <a:bodyPr anchor="t" rtlCol="false" tIns="0" lIns="0" bIns="0" rIns="0">
            <a:spAutoFit/>
          </a:bodyPr>
          <a:lstStyle/>
          <a:p>
            <a:pPr algn="ctr">
              <a:lnSpc>
                <a:spcPts val="3399"/>
              </a:lnSpc>
            </a:pPr>
            <a:r>
              <a:rPr lang="en-US" sz="3399" b="true">
                <a:solidFill>
                  <a:srgbClr val="FFFFFF"/>
                </a:solidFill>
                <a:latin typeface="Neue Machina Ultra-Bold"/>
                <a:ea typeface="Neue Machina Ultra-Bold"/>
                <a:cs typeface="Neue Machina Ultra-Bold"/>
                <a:sym typeface="Neue Machina Ultra-Bold"/>
              </a:rPr>
              <a:t>2025</a:t>
            </a:r>
          </a:p>
        </p:txBody>
      </p:sp>
      <p:sp>
        <p:nvSpPr>
          <p:cNvPr name="Freeform 9" id="9"/>
          <p:cNvSpPr/>
          <p:nvPr/>
        </p:nvSpPr>
        <p:spPr>
          <a:xfrm flipH="false" flipV="false" rot="-10800000">
            <a:off x="15277930" y="8952838"/>
            <a:ext cx="667677" cy="305462"/>
          </a:xfrm>
          <a:custGeom>
            <a:avLst/>
            <a:gdLst/>
            <a:ahLst/>
            <a:cxnLst/>
            <a:rect r="r" b="b" t="t" l="l"/>
            <a:pathLst>
              <a:path h="305462" w="667677">
                <a:moveTo>
                  <a:pt x="0" y="0"/>
                </a:moveTo>
                <a:lnTo>
                  <a:pt x="667677" y="0"/>
                </a:lnTo>
                <a:lnTo>
                  <a:pt x="667677" y="305462"/>
                </a:lnTo>
                <a:lnTo>
                  <a:pt x="0" y="3054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true" flipV="false" rot="-10800000">
            <a:off x="16591623" y="8952838"/>
            <a:ext cx="667677" cy="305462"/>
          </a:xfrm>
          <a:custGeom>
            <a:avLst/>
            <a:gdLst/>
            <a:ahLst/>
            <a:cxnLst/>
            <a:rect r="r" b="b" t="t" l="l"/>
            <a:pathLst>
              <a:path h="305462" w="667677">
                <a:moveTo>
                  <a:pt x="667677" y="0"/>
                </a:moveTo>
                <a:lnTo>
                  <a:pt x="0" y="0"/>
                </a:lnTo>
                <a:lnTo>
                  <a:pt x="0" y="305462"/>
                </a:lnTo>
                <a:lnTo>
                  <a:pt x="667677" y="305462"/>
                </a:lnTo>
                <a:lnTo>
                  <a:pt x="667677"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515178" y="4597083"/>
            <a:ext cx="8789444" cy="1339849"/>
          </a:xfrm>
          <a:prstGeom prst="rect">
            <a:avLst/>
          </a:prstGeom>
        </p:spPr>
        <p:txBody>
          <a:bodyPr anchor="t" rtlCol="false" tIns="0" lIns="0" bIns="0" rIns="0">
            <a:spAutoFit/>
          </a:bodyPr>
          <a:lstStyle/>
          <a:p>
            <a:pPr algn="l">
              <a:lnSpc>
                <a:spcPts val="9999"/>
              </a:lnSpc>
            </a:pPr>
            <a:r>
              <a:rPr lang="en-US" sz="9999" b="true">
                <a:solidFill>
                  <a:srgbClr val="FFFFFF"/>
                </a:solidFill>
                <a:latin typeface="Neue Machina Ultra-Bold"/>
                <a:ea typeface="Neue Machina Ultra-Bold"/>
                <a:cs typeface="Neue Machina Ultra-Bold"/>
                <a:sym typeface="Neue Machina Ultra-Bold"/>
              </a:rPr>
              <a:t>Thank You</a:t>
            </a:r>
          </a:p>
        </p:txBody>
      </p:sp>
      <p:grpSp>
        <p:nvGrpSpPr>
          <p:cNvPr name="Group 12" id="12"/>
          <p:cNvGrpSpPr/>
          <p:nvPr/>
        </p:nvGrpSpPr>
        <p:grpSpPr>
          <a:xfrm rot="0">
            <a:off x="13824748" y="0"/>
            <a:ext cx="413090" cy="10287000"/>
            <a:chOff x="0" y="0"/>
            <a:chExt cx="108797" cy="2709333"/>
          </a:xfrm>
        </p:grpSpPr>
        <p:sp>
          <p:nvSpPr>
            <p:cNvPr name="Freeform 13" id="13"/>
            <p:cNvSpPr/>
            <p:nvPr/>
          </p:nvSpPr>
          <p:spPr>
            <a:xfrm flipH="false" flipV="false" rot="0">
              <a:off x="0" y="0"/>
              <a:ext cx="108797" cy="2709333"/>
            </a:xfrm>
            <a:custGeom>
              <a:avLst/>
              <a:gdLst/>
              <a:ahLst/>
              <a:cxnLst/>
              <a:rect r="r" b="b" t="t" l="l"/>
              <a:pathLst>
                <a:path h="2709333" w="108797">
                  <a:moveTo>
                    <a:pt x="0" y="0"/>
                  </a:moveTo>
                  <a:lnTo>
                    <a:pt x="108797" y="0"/>
                  </a:lnTo>
                  <a:lnTo>
                    <a:pt x="108797" y="2709333"/>
                  </a:lnTo>
                  <a:lnTo>
                    <a:pt x="0" y="2709333"/>
                  </a:lnTo>
                  <a:close/>
                </a:path>
              </a:pathLst>
            </a:custGeom>
            <a:solidFill>
              <a:srgbClr val="5E17EB">
                <a:alpha val="60000"/>
              </a:srgbClr>
            </a:solidFill>
          </p:spPr>
        </p:sp>
        <p:sp>
          <p:nvSpPr>
            <p:cNvPr name="TextBox 14" id="14"/>
            <p:cNvSpPr txBox="true"/>
            <p:nvPr/>
          </p:nvSpPr>
          <p:spPr>
            <a:xfrm>
              <a:off x="0" y="38100"/>
              <a:ext cx="108797" cy="2671233"/>
            </a:xfrm>
            <a:prstGeom prst="rect">
              <a:avLst/>
            </a:prstGeom>
          </p:spPr>
          <p:txBody>
            <a:bodyPr anchor="ctr" rtlCol="false" tIns="50800" lIns="50800" bIns="50800" rIns="50800"/>
            <a:lstStyle/>
            <a:p>
              <a:pPr algn="ctr">
                <a:lnSpc>
                  <a:spcPts val="2600"/>
                </a:lnSpc>
              </a:pPr>
            </a:p>
          </p:txBody>
        </p:sp>
      </p:grpSp>
      <p:grpSp>
        <p:nvGrpSpPr>
          <p:cNvPr name="Group 15" id="15"/>
          <p:cNvGrpSpPr/>
          <p:nvPr/>
        </p:nvGrpSpPr>
        <p:grpSpPr>
          <a:xfrm rot="0">
            <a:off x="13411659" y="0"/>
            <a:ext cx="413090" cy="10287000"/>
            <a:chOff x="0" y="0"/>
            <a:chExt cx="108797" cy="2709333"/>
          </a:xfrm>
        </p:grpSpPr>
        <p:sp>
          <p:nvSpPr>
            <p:cNvPr name="Freeform 16" id="16"/>
            <p:cNvSpPr/>
            <p:nvPr/>
          </p:nvSpPr>
          <p:spPr>
            <a:xfrm flipH="false" flipV="false" rot="0">
              <a:off x="0" y="0"/>
              <a:ext cx="108797" cy="2709333"/>
            </a:xfrm>
            <a:custGeom>
              <a:avLst/>
              <a:gdLst/>
              <a:ahLst/>
              <a:cxnLst/>
              <a:rect r="r" b="b" t="t" l="l"/>
              <a:pathLst>
                <a:path h="2709333" w="108797">
                  <a:moveTo>
                    <a:pt x="0" y="0"/>
                  </a:moveTo>
                  <a:lnTo>
                    <a:pt x="108797" y="0"/>
                  </a:lnTo>
                  <a:lnTo>
                    <a:pt x="108797" y="2709333"/>
                  </a:lnTo>
                  <a:lnTo>
                    <a:pt x="0" y="2709333"/>
                  </a:lnTo>
                  <a:close/>
                </a:path>
              </a:pathLst>
            </a:custGeom>
            <a:solidFill>
              <a:srgbClr val="5E17EB">
                <a:alpha val="80000"/>
              </a:srgbClr>
            </a:solidFill>
          </p:spPr>
        </p:sp>
        <p:sp>
          <p:nvSpPr>
            <p:cNvPr name="TextBox 17" id="17"/>
            <p:cNvSpPr txBox="true"/>
            <p:nvPr/>
          </p:nvSpPr>
          <p:spPr>
            <a:xfrm>
              <a:off x="0" y="38100"/>
              <a:ext cx="108797" cy="2671233"/>
            </a:xfrm>
            <a:prstGeom prst="rect">
              <a:avLst/>
            </a:prstGeom>
          </p:spPr>
          <p:txBody>
            <a:bodyPr anchor="ctr" rtlCol="false" tIns="50800" lIns="50800" bIns="50800" rIns="50800"/>
            <a:lstStyle/>
            <a:p>
              <a:pPr algn="ctr">
                <a:lnSpc>
                  <a:spcPts val="2600"/>
                </a:lnSpc>
              </a:pPr>
            </a:p>
          </p:txBody>
        </p:sp>
      </p:grpSp>
      <p:sp>
        <p:nvSpPr>
          <p:cNvPr name="TextBox 18" id="18"/>
          <p:cNvSpPr txBox="true"/>
          <p:nvPr/>
        </p:nvSpPr>
        <p:spPr>
          <a:xfrm rot="0">
            <a:off x="15064808" y="4824730"/>
            <a:ext cx="2653608" cy="1323340"/>
          </a:xfrm>
          <a:prstGeom prst="rect">
            <a:avLst/>
          </a:prstGeom>
        </p:spPr>
        <p:txBody>
          <a:bodyPr anchor="t" rtlCol="false" tIns="0" lIns="0" bIns="0" rIns="0">
            <a:spAutoFit/>
          </a:bodyPr>
          <a:lstStyle/>
          <a:p>
            <a:pPr algn="ctr">
              <a:lnSpc>
                <a:spcPts val="2600"/>
              </a:lnSpc>
            </a:pPr>
            <a:r>
              <a:rPr lang="en-US" sz="2600" b="true">
                <a:solidFill>
                  <a:srgbClr val="000000"/>
                </a:solidFill>
                <a:latin typeface="Neue Machina Ultra-Bold"/>
                <a:ea typeface="Neue Machina Ultra-Bold"/>
                <a:cs typeface="Neue Machina Ultra-Bold"/>
                <a:sym typeface="Neue Machina Ultra-Bold"/>
              </a:rPr>
              <a:t>Team VPN</a:t>
            </a:r>
          </a:p>
          <a:p>
            <a:pPr algn="ctr">
              <a:lnSpc>
                <a:spcPts val="2600"/>
              </a:lnSpc>
            </a:pPr>
            <a:r>
              <a:rPr lang="en-US" sz="2600" b="true">
                <a:solidFill>
                  <a:srgbClr val="000000"/>
                </a:solidFill>
                <a:latin typeface="Neue Machina Ultra-Bold"/>
                <a:ea typeface="Neue Machina Ultra-Bold"/>
                <a:cs typeface="Neue Machina Ultra-Bold"/>
                <a:sym typeface="Neue Machina Ultra-Bold"/>
              </a:rPr>
              <a:t>for</a:t>
            </a:r>
          </a:p>
          <a:p>
            <a:pPr algn="ctr">
              <a:lnSpc>
                <a:spcPts val="2600"/>
              </a:lnSpc>
            </a:pPr>
            <a:r>
              <a:rPr lang="en-US" sz="2600" b="true">
                <a:solidFill>
                  <a:srgbClr val="000000"/>
                </a:solidFill>
                <a:latin typeface="Neue Machina Ultra-Bold"/>
                <a:ea typeface="Neue Machina Ultra-Bold"/>
                <a:cs typeface="Neue Machina Ultra-Bold"/>
                <a:sym typeface="Neue Machina Ultra-Bold"/>
              </a:rPr>
              <a:t>NeuroAI</a:t>
            </a:r>
          </a:p>
          <a:p>
            <a:pPr algn="ctr">
              <a:lnSpc>
                <a:spcPts val="2600"/>
              </a:lnSpc>
            </a:pPr>
            <a:r>
              <a:rPr lang="en-US" sz="2600" b="true">
                <a:solidFill>
                  <a:srgbClr val="000000"/>
                </a:solidFill>
                <a:latin typeface="Neue Machina Ultra-Bold"/>
                <a:ea typeface="Neue Machina Ultra-Bold"/>
                <a:cs typeface="Neue Machina Ultra-Bold"/>
                <a:sym typeface="Neue Machina Ultra-Bold"/>
              </a:rPr>
              <a:t>@Neuromatch</a:t>
            </a:r>
          </a:p>
        </p:txBody>
      </p:sp>
      <p:sp>
        <p:nvSpPr>
          <p:cNvPr name="Freeform 19" id="19"/>
          <p:cNvSpPr/>
          <p:nvPr/>
        </p:nvSpPr>
        <p:spPr>
          <a:xfrm flipH="false" flipV="false" rot="0">
            <a:off x="8072580" y="1527368"/>
            <a:ext cx="5123731" cy="6518524"/>
          </a:xfrm>
          <a:custGeom>
            <a:avLst/>
            <a:gdLst/>
            <a:ahLst/>
            <a:cxnLst/>
            <a:rect r="r" b="b" t="t" l="l"/>
            <a:pathLst>
              <a:path h="6518524" w="5123731">
                <a:moveTo>
                  <a:pt x="0" y="0"/>
                </a:moveTo>
                <a:lnTo>
                  <a:pt x="5123731" y="0"/>
                </a:lnTo>
                <a:lnTo>
                  <a:pt x="5123731" y="6518524"/>
                </a:lnTo>
                <a:lnTo>
                  <a:pt x="0" y="6518524"/>
                </a:lnTo>
                <a:lnTo>
                  <a:pt x="0" y="0"/>
                </a:lnTo>
                <a:close/>
              </a:path>
            </a:pathLst>
          </a:custGeom>
          <a:blipFill>
            <a:blip r:embed="rId4"/>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4235056" y="3164570"/>
            <a:ext cx="3075023" cy="5291659"/>
          </a:xfrm>
          <a:prstGeom prst="rect">
            <a:avLst/>
          </a:prstGeom>
          <a:solidFill>
            <a:srgbClr val="C5B3E7">
              <a:alpha val="19608"/>
            </a:srgbClr>
          </a:solidFill>
        </p:spPr>
      </p:sp>
      <p:sp>
        <p:nvSpPr>
          <p:cNvPr name="AutoShape 3" id="3"/>
          <p:cNvSpPr/>
          <p:nvPr/>
        </p:nvSpPr>
        <p:spPr>
          <a:xfrm rot="0">
            <a:off x="1160216" y="3164570"/>
            <a:ext cx="3075023" cy="5291659"/>
          </a:xfrm>
          <a:prstGeom prst="rect">
            <a:avLst/>
          </a:prstGeom>
          <a:solidFill>
            <a:srgbClr val="FFFEFE">
              <a:alpha val="19608"/>
            </a:srgbClr>
          </a:solidFill>
        </p:spPr>
      </p:sp>
      <p:sp>
        <p:nvSpPr>
          <p:cNvPr name="AutoShape 4" id="4"/>
          <p:cNvSpPr/>
          <p:nvPr/>
        </p:nvSpPr>
        <p:spPr>
          <a:xfrm rot="0">
            <a:off x="1160033" y="3164570"/>
            <a:ext cx="3075023" cy="822174"/>
          </a:xfrm>
          <a:prstGeom prst="rect">
            <a:avLst/>
          </a:prstGeom>
          <a:solidFill>
            <a:srgbClr val="5E17EB"/>
          </a:solidFill>
        </p:spPr>
      </p:sp>
      <p:sp>
        <p:nvSpPr>
          <p:cNvPr name="AutoShape 5" id="5"/>
          <p:cNvSpPr/>
          <p:nvPr/>
        </p:nvSpPr>
        <p:spPr>
          <a:xfrm rot="0">
            <a:off x="13460125" y="3164570"/>
            <a:ext cx="3075023" cy="5291659"/>
          </a:xfrm>
          <a:prstGeom prst="rect">
            <a:avLst/>
          </a:prstGeom>
          <a:solidFill>
            <a:srgbClr val="520DD9">
              <a:alpha val="19608"/>
            </a:srgbClr>
          </a:solidFill>
        </p:spPr>
      </p:sp>
      <p:sp>
        <p:nvSpPr>
          <p:cNvPr name="AutoShape 6" id="6"/>
          <p:cNvSpPr/>
          <p:nvPr/>
        </p:nvSpPr>
        <p:spPr>
          <a:xfrm rot="0">
            <a:off x="10385285" y="3164570"/>
            <a:ext cx="3075023" cy="5291659"/>
          </a:xfrm>
          <a:prstGeom prst="rect">
            <a:avLst/>
          </a:prstGeom>
          <a:solidFill>
            <a:srgbClr val="742DFF">
              <a:alpha val="19608"/>
            </a:srgbClr>
          </a:solidFill>
        </p:spPr>
      </p:sp>
      <p:sp>
        <p:nvSpPr>
          <p:cNvPr name="AutoShape 7" id="7"/>
          <p:cNvSpPr/>
          <p:nvPr/>
        </p:nvSpPr>
        <p:spPr>
          <a:xfrm rot="0">
            <a:off x="13460125" y="3164570"/>
            <a:ext cx="3076780" cy="822174"/>
          </a:xfrm>
          <a:prstGeom prst="rect">
            <a:avLst/>
          </a:prstGeom>
          <a:solidFill>
            <a:srgbClr val="5E17EB"/>
          </a:solidFill>
        </p:spPr>
      </p:sp>
      <p:sp>
        <p:nvSpPr>
          <p:cNvPr name="AutoShape 8" id="8"/>
          <p:cNvSpPr/>
          <p:nvPr/>
        </p:nvSpPr>
        <p:spPr>
          <a:xfrm rot="0">
            <a:off x="7310262" y="3164570"/>
            <a:ext cx="3075023" cy="5291659"/>
          </a:xfrm>
          <a:prstGeom prst="rect">
            <a:avLst/>
          </a:prstGeom>
          <a:solidFill>
            <a:srgbClr val="9B70F0">
              <a:alpha val="19608"/>
            </a:srgbClr>
          </a:solidFill>
        </p:spPr>
      </p:sp>
      <p:sp>
        <p:nvSpPr>
          <p:cNvPr name="AutoShape 9" id="9"/>
          <p:cNvSpPr/>
          <p:nvPr/>
        </p:nvSpPr>
        <p:spPr>
          <a:xfrm rot="0">
            <a:off x="10385102" y="7634055"/>
            <a:ext cx="3075023" cy="822174"/>
          </a:xfrm>
          <a:prstGeom prst="rect">
            <a:avLst/>
          </a:prstGeom>
          <a:solidFill>
            <a:srgbClr val="742DFF"/>
          </a:solidFill>
        </p:spPr>
      </p:sp>
      <p:sp>
        <p:nvSpPr>
          <p:cNvPr name="AutoShape 10" id="10"/>
          <p:cNvSpPr/>
          <p:nvPr/>
        </p:nvSpPr>
        <p:spPr>
          <a:xfrm rot="0">
            <a:off x="7310079" y="3164570"/>
            <a:ext cx="3075023" cy="822174"/>
          </a:xfrm>
          <a:prstGeom prst="rect">
            <a:avLst/>
          </a:prstGeom>
          <a:solidFill>
            <a:srgbClr val="5E17EB"/>
          </a:solidFill>
        </p:spPr>
      </p:sp>
      <p:sp>
        <p:nvSpPr>
          <p:cNvPr name="AutoShape 11" id="11"/>
          <p:cNvSpPr/>
          <p:nvPr/>
        </p:nvSpPr>
        <p:spPr>
          <a:xfrm rot="0">
            <a:off x="4235239" y="7634055"/>
            <a:ext cx="3075023" cy="822174"/>
          </a:xfrm>
          <a:prstGeom prst="rect">
            <a:avLst/>
          </a:prstGeom>
          <a:solidFill>
            <a:srgbClr val="742DFF"/>
          </a:solidFill>
        </p:spPr>
      </p:sp>
      <p:grpSp>
        <p:nvGrpSpPr>
          <p:cNvPr name="Group 12" id="12"/>
          <p:cNvGrpSpPr/>
          <p:nvPr/>
        </p:nvGrpSpPr>
        <p:grpSpPr>
          <a:xfrm rot="-8100000">
            <a:off x="15993467" y="3045555"/>
            <a:ext cx="1049142" cy="1047463"/>
            <a:chOff x="0" y="0"/>
            <a:chExt cx="6350000" cy="6339840"/>
          </a:xfrm>
        </p:grpSpPr>
        <p:sp>
          <p:nvSpPr>
            <p:cNvPr name="Freeform 13" id="13"/>
            <p:cNvSpPr/>
            <p:nvPr/>
          </p:nvSpPr>
          <p:spPr>
            <a:xfrm flipH="false" flipV="false" rot="0">
              <a:off x="0" y="0"/>
              <a:ext cx="6350000" cy="6339840"/>
            </a:xfrm>
            <a:custGeom>
              <a:avLst/>
              <a:gdLst/>
              <a:ahLst/>
              <a:cxnLst/>
              <a:rect r="r" b="b" t="t" l="l"/>
              <a:pathLst>
                <a:path h="6339840" w="6350000">
                  <a:moveTo>
                    <a:pt x="6350000" y="6339840"/>
                  </a:moveTo>
                  <a:lnTo>
                    <a:pt x="0" y="6339840"/>
                  </a:lnTo>
                  <a:lnTo>
                    <a:pt x="0" y="0"/>
                  </a:lnTo>
                  <a:close/>
                </a:path>
              </a:pathLst>
            </a:custGeom>
            <a:solidFill>
              <a:srgbClr val="5E17EB"/>
            </a:solidFill>
          </p:spPr>
        </p:sp>
      </p:grpSp>
      <p:sp>
        <p:nvSpPr>
          <p:cNvPr name="TextBox 14" id="14"/>
          <p:cNvSpPr txBox="true"/>
          <p:nvPr/>
        </p:nvSpPr>
        <p:spPr>
          <a:xfrm rot="0">
            <a:off x="1423837" y="4582999"/>
            <a:ext cx="2544519" cy="2962275"/>
          </a:xfrm>
          <a:prstGeom prst="rect">
            <a:avLst/>
          </a:prstGeom>
        </p:spPr>
        <p:txBody>
          <a:bodyPr anchor="t" rtlCol="false" tIns="0" lIns="0" bIns="0" rIns="0">
            <a:spAutoFit/>
          </a:bodyPr>
          <a:lstStyle/>
          <a:p>
            <a:pPr algn="l">
              <a:lnSpc>
                <a:spcPts val="2999"/>
              </a:lnSpc>
            </a:pPr>
            <a:r>
              <a:rPr lang="en-US" sz="1999" b="true">
                <a:solidFill>
                  <a:srgbClr val="000000"/>
                </a:solidFill>
                <a:latin typeface="Neue Machina Ultra-Bold"/>
                <a:ea typeface="Neue Machina Ultra-Bold"/>
                <a:cs typeface="Neue Machina Ultra-Bold"/>
                <a:sym typeface="Neue Machina Ultra-Bold"/>
              </a:rPr>
              <a:t>Do ar</a:t>
            </a:r>
            <a:r>
              <a:rPr lang="en-US" b="true" sz="1999">
                <a:solidFill>
                  <a:srgbClr val="000000"/>
                </a:solidFill>
                <a:latin typeface="Neue Machina Ultra-Bold"/>
                <a:ea typeface="Neue Machina Ultra-Bold"/>
                <a:cs typeface="Neue Machina Ultra-Bold"/>
                <a:sym typeface="Neue Machina Ultra-Bold"/>
              </a:rPr>
              <a:t>tificial neural networks trained for a task actually compute like the brain—or do they just look similar on the surface?</a:t>
            </a:r>
          </a:p>
        </p:txBody>
      </p:sp>
      <p:sp>
        <p:nvSpPr>
          <p:cNvPr name="TextBox 15" id="15"/>
          <p:cNvSpPr txBox="true"/>
          <p:nvPr/>
        </p:nvSpPr>
        <p:spPr>
          <a:xfrm rot="0">
            <a:off x="1425285" y="3359165"/>
            <a:ext cx="2544519" cy="391668"/>
          </a:xfrm>
          <a:prstGeom prst="rect">
            <a:avLst/>
          </a:prstGeom>
        </p:spPr>
        <p:txBody>
          <a:bodyPr anchor="t" rtlCol="false" tIns="0" lIns="0" bIns="0" rIns="0">
            <a:spAutoFit/>
          </a:bodyPr>
          <a:lstStyle/>
          <a:p>
            <a:pPr algn="l" marL="0" indent="0" lvl="0">
              <a:lnSpc>
                <a:spcPts val="3096"/>
              </a:lnSpc>
              <a:spcBef>
                <a:spcPct val="0"/>
              </a:spcBef>
            </a:pPr>
            <a:r>
              <a:rPr lang="en-US" b="true" sz="2400">
                <a:solidFill>
                  <a:srgbClr val="FFFFFF"/>
                </a:solidFill>
                <a:latin typeface="Neue Machina Ultra-Bold"/>
                <a:ea typeface="Neue Machina Ultra-Bold"/>
                <a:cs typeface="Neue Machina Ultra-Bold"/>
                <a:sym typeface="Neue Machina Ultra-Bold"/>
              </a:rPr>
              <a:t>PROBLEM</a:t>
            </a:r>
          </a:p>
        </p:txBody>
      </p:sp>
      <p:sp>
        <p:nvSpPr>
          <p:cNvPr name="TextBox 16" id="16"/>
          <p:cNvSpPr txBox="true"/>
          <p:nvPr/>
        </p:nvSpPr>
        <p:spPr>
          <a:xfrm rot="0">
            <a:off x="4499043" y="4296069"/>
            <a:ext cx="2544519" cy="2961986"/>
          </a:xfrm>
          <a:prstGeom prst="rect">
            <a:avLst/>
          </a:prstGeom>
        </p:spPr>
        <p:txBody>
          <a:bodyPr anchor="t" rtlCol="false" tIns="0" lIns="0" bIns="0" rIns="0">
            <a:spAutoFit/>
          </a:bodyPr>
          <a:lstStyle/>
          <a:p>
            <a:pPr algn="l">
              <a:lnSpc>
                <a:spcPts val="2999"/>
              </a:lnSpc>
            </a:pPr>
            <a:r>
              <a:rPr lang="en-US" b="true" sz="1999">
                <a:solidFill>
                  <a:srgbClr val="000000"/>
                </a:solidFill>
                <a:latin typeface="Neue Machina Ultra-Bold"/>
                <a:ea typeface="Neue Machina Ultra-Bold"/>
                <a:cs typeface="Neue Machina Ultra-Bold"/>
                <a:sym typeface="Neue Machina Ultra-Bold"/>
              </a:rPr>
              <a:t>Exploring links between Neuroscience theories and artificial neural dynamics for robust AI applications</a:t>
            </a:r>
          </a:p>
        </p:txBody>
      </p:sp>
      <p:sp>
        <p:nvSpPr>
          <p:cNvPr name="TextBox 17" id="17"/>
          <p:cNvSpPr txBox="true"/>
          <p:nvPr/>
        </p:nvSpPr>
        <p:spPr>
          <a:xfrm rot="0">
            <a:off x="7574892" y="4804382"/>
            <a:ext cx="2544519" cy="1524000"/>
          </a:xfrm>
          <a:prstGeom prst="rect">
            <a:avLst/>
          </a:prstGeom>
        </p:spPr>
        <p:txBody>
          <a:bodyPr anchor="t" rtlCol="false" tIns="0" lIns="0" bIns="0" rIns="0">
            <a:spAutoFit/>
          </a:bodyPr>
          <a:lstStyle/>
          <a:p>
            <a:pPr algn="l">
              <a:lnSpc>
                <a:spcPts val="3000"/>
              </a:lnSpc>
            </a:pPr>
            <a:r>
              <a:rPr lang="en-US" sz="2000" b="true">
                <a:solidFill>
                  <a:srgbClr val="000000"/>
                </a:solidFill>
                <a:latin typeface="Neue Machina Ultra-Bold"/>
                <a:ea typeface="Neue Machina Ultra-Bold"/>
                <a:cs typeface="Neue Machina Ultra-Bold"/>
                <a:sym typeface="Neue Machina Ultra-Bold"/>
              </a:rPr>
              <a:t>Review literature related to MotorNet Paper and DSA</a:t>
            </a:r>
          </a:p>
        </p:txBody>
      </p:sp>
      <p:sp>
        <p:nvSpPr>
          <p:cNvPr name="TextBox 18" id="18"/>
          <p:cNvSpPr txBox="true"/>
          <p:nvPr/>
        </p:nvSpPr>
        <p:spPr>
          <a:xfrm rot="0">
            <a:off x="10651985" y="4674499"/>
            <a:ext cx="2544519" cy="2667000"/>
          </a:xfrm>
          <a:prstGeom prst="rect">
            <a:avLst/>
          </a:prstGeom>
        </p:spPr>
        <p:txBody>
          <a:bodyPr anchor="t" rtlCol="false" tIns="0" lIns="0" bIns="0" rIns="0">
            <a:spAutoFit/>
          </a:bodyPr>
          <a:lstStyle/>
          <a:p>
            <a:pPr algn="l">
              <a:lnSpc>
                <a:spcPts val="3000"/>
              </a:lnSpc>
            </a:pPr>
            <a:r>
              <a:rPr lang="en-US" sz="2000" b="true">
                <a:solidFill>
                  <a:srgbClr val="000000"/>
                </a:solidFill>
                <a:latin typeface="Neue Machina Ultra-Bold"/>
                <a:ea typeface="Neue Machina Ultra-Bold"/>
                <a:cs typeface="Neue Machina Ultra-Bold"/>
                <a:sym typeface="Neue Machina Ultra-Bold"/>
              </a:rPr>
              <a:t>Run </a:t>
            </a:r>
          </a:p>
          <a:p>
            <a:pPr algn="l">
              <a:lnSpc>
                <a:spcPts val="3000"/>
              </a:lnSpc>
            </a:pPr>
            <a:r>
              <a:rPr lang="en-US" sz="2000" b="true">
                <a:solidFill>
                  <a:srgbClr val="000000"/>
                </a:solidFill>
                <a:latin typeface="Neue Machina Ultra-Bold"/>
                <a:ea typeface="Neue Machina Ultra-Bold"/>
                <a:cs typeface="Neue Machina Ultra-Bold"/>
                <a:sym typeface="Neue Machina Ultra-Bold"/>
              </a:rPr>
              <a:t>Comparing Networks Notebook for 3BFF example </a:t>
            </a:r>
          </a:p>
          <a:p>
            <a:pPr algn="l">
              <a:lnSpc>
                <a:spcPts val="3000"/>
              </a:lnSpc>
            </a:pPr>
            <a:r>
              <a:rPr lang="en-US" sz="2000" b="true">
                <a:solidFill>
                  <a:srgbClr val="000000"/>
                </a:solidFill>
                <a:latin typeface="Neue Machina Ultra-Bold"/>
                <a:ea typeface="Neue Machina Ultra-Bold"/>
                <a:cs typeface="Neue Machina Ultra-Bold"/>
                <a:sym typeface="Neue Machina Ultra-Bold"/>
              </a:rPr>
              <a:t>*Q1, 2, 3, 4)</a:t>
            </a:r>
          </a:p>
          <a:p>
            <a:pPr algn="l">
              <a:lnSpc>
                <a:spcPts val="3000"/>
              </a:lnSpc>
            </a:pPr>
          </a:p>
        </p:txBody>
      </p:sp>
      <p:sp>
        <p:nvSpPr>
          <p:cNvPr name="TextBox 19" id="19"/>
          <p:cNvSpPr txBox="true"/>
          <p:nvPr/>
        </p:nvSpPr>
        <p:spPr>
          <a:xfrm rot="0">
            <a:off x="13725816" y="4930112"/>
            <a:ext cx="2544519" cy="1363982"/>
          </a:xfrm>
          <a:prstGeom prst="rect">
            <a:avLst/>
          </a:prstGeom>
        </p:spPr>
        <p:txBody>
          <a:bodyPr anchor="t" rtlCol="false" tIns="0" lIns="0" bIns="0" rIns="0">
            <a:spAutoFit/>
          </a:bodyPr>
          <a:lstStyle/>
          <a:p>
            <a:pPr algn="l">
              <a:lnSpc>
                <a:spcPts val="5549"/>
              </a:lnSpc>
            </a:pPr>
            <a:r>
              <a:rPr lang="en-US" sz="3699" b="true">
                <a:solidFill>
                  <a:srgbClr val="000000"/>
                </a:solidFill>
                <a:latin typeface="Neue Machina Ultra-Bold"/>
                <a:ea typeface="Neue Machina Ultra-Bold"/>
                <a:cs typeface="Neue Machina Ultra-Bold"/>
                <a:sym typeface="Neue Machina Ultra-Bold"/>
              </a:rPr>
              <a:t>Qu</a:t>
            </a:r>
            <a:r>
              <a:rPr lang="en-US" b="true" sz="3699">
                <a:solidFill>
                  <a:srgbClr val="000000"/>
                </a:solidFill>
                <a:latin typeface="Neue Machina Ultra-Bold"/>
                <a:ea typeface="Neue Machina Ultra-Bold"/>
                <a:cs typeface="Neue Machina Ultra-Bold"/>
                <a:sym typeface="Neue Machina Ultra-Bold"/>
              </a:rPr>
              <a:t>estion 5, 6, 7, 10</a:t>
            </a:r>
          </a:p>
        </p:txBody>
      </p:sp>
      <p:sp>
        <p:nvSpPr>
          <p:cNvPr name="TextBox 20" id="20"/>
          <p:cNvSpPr txBox="true"/>
          <p:nvPr/>
        </p:nvSpPr>
        <p:spPr>
          <a:xfrm rot="0">
            <a:off x="4500491" y="7849346"/>
            <a:ext cx="2544519" cy="391668"/>
          </a:xfrm>
          <a:prstGeom prst="rect">
            <a:avLst/>
          </a:prstGeom>
        </p:spPr>
        <p:txBody>
          <a:bodyPr anchor="t" rtlCol="false" tIns="0" lIns="0" bIns="0" rIns="0">
            <a:spAutoFit/>
          </a:bodyPr>
          <a:lstStyle/>
          <a:p>
            <a:pPr algn="l" marL="0" indent="0" lvl="0">
              <a:lnSpc>
                <a:spcPts val="3096"/>
              </a:lnSpc>
              <a:spcBef>
                <a:spcPct val="0"/>
              </a:spcBef>
            </a:pPr>
            <a:r>
              <a:rPr lang="en-US" b="true" sz="2400">
                <a:solidFill>
                  <a:srgbClr val="FFFFFF"/>
                </a:solidFill>
                <a:latin typeface="Neue Machina Ultra-Bold"/>
                <a:ea typeface="Neue Machina Ultra-Bold"/>
                <a:cs typeface="Neue Machina Ultra-Bold"/>
                <a:sym typeface="Neue Machina Ultra-Bold"/>
              </a:rPr>
              <a:t>MOTIVATION</a:t>
            </a:r>
          </a:p>
        </p:txBody>
      </p:sp>
      <p:sp>
        <p:nvSpPr>
          <p:cNvPr name="TextBox 21" id="21"/>
          <p:cNvSpPr txBox="true"/>
          <p:nvPr/>
        </p:nvSpPr>
        <p:spPr>
          <a:xfrm rot="0">
            <a:off x="7575331" y="3379861"/>
            <a:ext cx="2544519" cy="391668"/>
          </a:xfrm>
          <a:prstGeom prst="rect">
            <a:avLst/>
          </a:prstGeom>
        </p:spPr>
        <p:txBody>
          <a:bodyPr anchor="t" rtlCol="false" tIns="0" lIns="0" bIns="0" rIns="0">
            <a:spAutoFit/>
          </a:bodyPr>
          <a:lstStyle/>
          <a:p>
            <a:pPr algn="l" marL="0" indent="0" lvl="0">
              <a:lnSpc>
                <a:spcPts val="3096"/>
              </a:lnSpc>
              <a:spcBef>
                <a:spcPct val="0"/>
              </a:spcBef>
            </a:pPr>
            <a:r>
              <a:rPr lang="en-US" b="true" sz="2400">
                <a:solidFill>
                  <a:srgbClr val="FFFFFF"/>
                </a:solidFill>
                <a:latin typeface="Neue Machina Ultra-Bold"/>
                <a:ea typeface="Neue Machina Ultra-Bold"/>
                <a:cs typeface="Neue Machina Ultra-Bold"/>
                <a:sym typeface="Neue Machina Ultra-Bold"/>
              </a:rPr>
              <a:t>READ</a:t>
            </a:r>
          </a:p>
        </p:txBody>
      </p:sp>
      <p:sp>
        <p:nvSpPr>
          <p:cNvPr name="TextBox 22" id="22"/>
          <p:cNvSpPr txBox="true"/>
          <p:nvPr/>
        </p:nvSpPr>
        <p:spPr>
          <a:xfrm rot="0">
            <a:off x="10650537" y="7849346"/>
            <a:ext cx="2544519" cy="391668"/>
          </a:xfrm>
          <a:prstGeom prst="rect">
            <a:avLst/>
          </a:prstGeom>
        </p:spPr>
        <p:txBody>
          <a:bodyPr anchor="t" rtlCol="false" tIns="0" lIns="0" bIns="0" rIns="0">
            <a:spAutoFit/>
          </a:bodyPr>
          <a:lstStyle/>
          <a:p>
            <a:pPr algn="l" marL="0" indent="0" lvl="0">
              <a:lnSpc>
                <a:spcPts val="3096"/>
              </a:lnSpc>
              <a:spcBef>
                <a:spcPct val="0"/>
              </a:spcBef>
            </a:pPr>
            <a:r>
              <a:rPr lang="en-US" b="true" sz="2400">
                <a:solidFill>
                  <a:srgbClr val="FFFFFF"/>
                </a:solidFill>
                <a:latin typeface="Neue Machina Ultra-Bold"/>
                <a:ea typeface="Neue Machina Ultra-Bold"/>
                <a:cs typeface="Neue Machina Ultra-Bold"/>
                <a:sym typeface="Neue Machina Ultra-Bold"/>
              </a:rPr>
              <a:t>ANALYZE</a:t>
            </a:r>
          </a:p>
        </p:txBody>
      </p:sp>
      <p:sp>
        <p:nvSpPr>
          <p:cNvPr name="TextBox 23" id="23"/>
          <p:cNvSpPr txBox="true"/>
          <p:nvPr/>
        </p:nvSpPr>
        <p:spPr>
          <a:xfrm rot="0">
            <a:off x="13726256" y="3379861"/>
            <a:ext cx="2544519" cy="391668"/>
          </a:xfrm>
          <a:prstGeom prst="rect">
            <a:avLst/>
          </a:prstGeom>
        </p:spPr>
        <p:txBody>
          <a:bodyPr anchor="t" rtlCol="false" tIns="0" lIns="0" bIns="0" rIns="0">
            <a:spAutoFit/>
          </a:bodyPr>
          <a:lstStyle/>
          <a:p>
            <a:pPr algn="l" marL="0" indent="0" lvl="0">
              <a:lnSpc>
                <a:spcPts val="3096"/>
              </a:lnSpc>
              <a:spcBef>
                <a:spcPct val="0"/>
              </a:spcBef>
            </a:pPr>
            <a:r>
              <a:rPr lang="en-US" b="true" sz="2400">
                <a:solidFill>
                  <a:srgbClr val="FFFFFF"/>
                </a:solidFill>
                <a:latin typeface="Neue Machina Ultra-Bold"/>
                <a:ea typeface="Neue Machina Ultra-Bold"/>
                <a:cs typeface="Neue Machina Ultra-Bold"/>
                <a:sym typeface="Neue Machina Ultra-Bold"/>
              </a:rPr>
              <a:t>Selected Tasks</a:t>
            </a:r>
          </a:p>
        </p:txBody>
      </p:sp>
      <p:grpSp>
        <p:nvGrpSpPr>
          <p:cNvPr name="Group 24" id="24"/>
          <p:cNvGrpSpPr/>
          <p:nvPr/>
        </p:nvGrpSpPr>
        <p:grpSpPr>
          <a:xfrm rot="-8100000">
            <a:off x="9841481" y="3066251"/>
            <a:ext cx="1049142" cy="1047463"/>
            <a:chOff x="0" y="0"/>
            <a:chExt cx="6350000" cy="6339840"/>
          </a:xfrm>
        </p:grpSpPr>
        <p:sp>
          <p:nvSpPr>
            <p:cNvPr name="Freeform 25" id="25"/>
            <p:cNvSpPr/>
            <p:nvPr/>
          </p:nvSpPr>
          <p:spPr>
            <a:xfrm flipH="false" flipV="false" rot="0">
              <a:off x="0" y="0"/>
              <a:ext cx="6350000" cy="6339840"/>
            </a:xfrm>
            <a:custGeom>
              <a:avLst/>
              <a:gdLst/>
              <a:ahLst/>
              <a:cxnLst/>
              <a:rect r="r" b="b" t="t" l="l"/>
              <a:pathLst>
                <a:path h="6339840" w="6350000">
                  <a:moveTo>
                    <a:pt x="6350000" y="6339840"/>
                  </a:moveTo>
                  <a:lnTo>
                    <a:pt x="0" y="6339840"/>
                  </a:lnTo>
                  <a:lnTo>
                    <a:pt x="0" y="0"/>
                  </a:lnTo>
                  <a:close/>
                </a:path>
              </a:pathLst>
            </a:custGeom>
            <a:solidFill>
              <a:srgbClr val="5E17EB"/>
            </a:solidFill>
          </p:spPr>
        </p:sp>
      </p:grpSp>
      <p:grpSp>
        <p:nvGrpSpPr>
          <p:cNvPr name="Group 26" id="26"/>
          <p:cNvGrpSpPr/>
          <p:nvPr/>
        </p:nvGrpSpPr>
        <p:grpSpPr>
          <a:xfrm rot="-8100000">
            <a:off x="3710485" y="3066251"/>
            <a:ext cx="1049142" cy="1047463"/>
            <a:chOff x="0" y="0"/>
            <a:chExt cx="6350000" cy="6339840"/>
          </a:xfrm>
        </p:grpSpPr>
        <p:sp>
          <p:nvSpPr>
            <p:cNvPr name="Freeform 27" id="27"/>
            <p:cNvSpPr/>
            <p:nvPr/>
          </p:nvSpPr>
          <p:spPr>
            <a:xfrm flipH="false" flipV="false" rot="0">
              <a:off x="0" y="0"/>
              <a:ext cx="6350000" cy="6339840"/>
            </a:xfrm>
            <a:custGeom>
              <a:avLst/>
              <a:gdLst/>
              <a:ahLst/>
              <a:cxnLst/>
              <a:rect r="r" b="b" t="t" l="l"/>
              <a:pathLst>
                <a:path h="6339840" w="6350000">
                  <a:moveTo>
                    <a:pt x="6350000" y="6339840"/>
                  </a:moveTo>
                  <a:lnTo>
                    <a:pt x="0" y="6339840"/>
                  </a:lnTo>
                  <a:lnTo>
                    <a:pt x="0" y="0"/>
                  </a:lnTo>
                  <a:close/>
                </a:path>
              </a:pathLst>
            </a:custGeom>
            <a:solidFill>
              <a:srgbClr val="5E17EB"/>
            </a:solidFill>
          </p:spPr>
        </p:sp>
      </p:grpSp>
      <p:grpSp>
        <p:nvGrpSpPr>
          <p:cNvPr name="Group 28" id="28"/>
          <p:cNvGrpSpPr/>
          <p:nvPr/>
        </p:nvGrpSpPr>
        <p:grpSpPr>
          <a:xfrm rot="-8100000">
            <a:off x="6766641" y="7535735"/>
            <a:ext cx="1049142" cy="1047463"/>
            <a:chOff x="0" y="0"/>
            <a:chExt cx="6350000" cy="6339840"/>
          </a:xfrm>
        </p:grpSpPr>
        <p:sp>
          <p:nvSpPr>
            <p:cNvPr name="Freeform 29" id="29"/>
            <p:cNvSpPr/>
            <p:nvPr/>
          </p:nvSpPr>
          <p:spPr>
            <a:xfrm flipH="false" flipV="false" rot="0">
              <a:off x="0" y="0"/>
              <a:ext cx="6350000" cy="6339840"/>
            </a:xfrm>
            <a:custGeom>
              <a:avLst/>
              <a:gdLst/>
              <a:ahLst/>
              <a:cxnLst/>
              <a:rect r="r" b="b" t="t" l="l"/>
              <a:pathLst>
                <a:path h="6339840" w="6350000">
                  <a:moveTo>
                    <a:pt x="6350000" y="6339840"/>
                  </a:moveTo>
                  <a:lnTo>
                    <a:pt x="0" y="6339840"/>
                  </a:lnTo>
                  <a:lnTo>
                    <a:pt x="0" y="0"/>
                  </a:lnTo>
                  <a:close/>
                </a:path>
              </a:pathLst>
            </a:custGeom>
            <a:solidFill>
              <a:srgbClr val="742DFF"/>
            </a:solidFill>
          </p:spPr>
        </p:sp>
      </p:grpSp>
      <p:grpSp>
        <p:nvGrpSpPr>
          <p:cNvPr name="Group 30" id="30"/>
          <p:cNvGrpSpPr/>
          <p:nvPr/>
        </p:nvGrpSpPr>
        <p:grpSpPr>
          <a:xfrm rot="-8100000">
            <a:off x="12916504" y="7521410"/>
            <a:ext cx="1049142" cy="1047463"/>
            <a:chOff x="0" y="0"/>
            <a:chExt cx="6350000" cy="6339840"/>
          </a:xfrm>
        </p:grpSpPr>
        <p:sp>
          <p:nvSpPr>
            <p:cNvPr name="Freeform 31" id="31"/>
            <p:cNvSpPr/>
            <p:nvPr/>
          </p:nvSpPr>
          <p:spPr>
            <a:xfrm flipH="false" flipV="false" rot="0">
              <a:off x="0" y="0"/>
              <a:ext cx="6350000" cy="6339840"/>
            </a:xfrm>
            <a:custGeom>
              <a:avLst/>
              <a:gdLst/>
              <a:ahLst/>
              <a:cxnLst/>
              <a:rect r="r" b="b" t="t" l="l"/>
              <a:pathLst>
                <a:path h="6339840" w="6350000">
                  <a:moveTo>
                    <a:pt x="6350000" y="6339840"/>
                  </a:moveTo>
                  <a:lnTo>
                    <a:pt x="0" y="6339840"/>
                  </a:lnTo>
                  <a:lnTo>
                    <a:pt x="0" y="0"/>
                  </a:lnTo>
                  <a:close/>
                </a:path>
              </a:pathLst>
            </a:custGeom>
            <a:solidFill>
              <a:srgbClr val="742DFF"/>
            </a:solidFill>
          </p:spPr>
        </p:sp>
      </p:grpSp>
      <p:sp>
        <p:nvSpPr>
          <p:cNvPr name="TextBox 32" id="32"/>
          <p:cNvSpPr txBox="true"/>
          <p:nvPr/>
        </p:nvSpPr>
        <p:spPr>
          <a:xfrm rot="0">
            <a:off x="1160033" y="842121"/>
            <a:ext cx="14264153" cy="1339849"/>
          </a:xfrm>
          <a:prstGeom prst="rect">
            <a:avLst/>
          </a:prstGeom>
        </p:spPr>
        <p:txBody>
          <a:bodyPr anchor="t" rtlCol="false" tIns="0" lIns="0" bIns="0" rIns="0">
            <a:spAutoFit/>
          </a:bodyPr>
          <a:lstStyle/>
          <a:p>
            <a:pPr algn="l">
              <a:lnSpc>
                <a:spcPts val="9999"/>
              </a:lnSpc>
            </a:pPr>
            <a:r>
              <a:rPr lang="en-US" b="true" sz="9999">
                <a:solidFill>
                  <a:srgbClr val="000000"/>
                </a:solidFill>
                <a:latin typeface="Neue Machina Ultra-Bold"/>
                <a:ea typeface="Neue Machina Ultra-Bold"/>
                <a:cs typeface="Neue Machina Ultra-Bold"/>
                <a:sym typeface="Neue Machina Ultra-Bold"/>
              </a:rPr>
              <a:t>Background Info</a:t>
            </a:r>
          </a:p>
        </p:txBody>
      </p:sp>
      <p:sp>
        <p:nvSpPr>
          <p:cNvPr name="AutoShape 33" id="33"/>
          <p:cNvSpPr/>
          <p:nvPr/>
        </p:nvSpPr>
        <p:spPr>
          <a:xfrm flipV="true">
            <a:off x="5101849" y="9301246"/>
            <a:ext cx="0" cy="188430"/>
          </a:xfrm>
          <a:prstGeom prst="line">
            <a:avLst/>
          </a:prstGeom>
          <a:ln cap="flat" w="38100">
            <a:solidFill>
              <a:srgbClr val="000000"/>
            </a:solidFill>
            <a:prstDash val="solid"/>
            <a:headEnd type="none" len="sm" w="sm"/>
            <a:tailEnd type="none" len="sm" w="sm"/>
          </a:ln>
        </p:spPr>
      </p:sp>
      <p:sp>
        <p:nvSpPr>
          <p:cNvPr name="TextBox 34" id="34"/>
          <p:cNvSpPr txBox="true"/>
          <p:nvPr/>
        </p:nvSpPr>
        <p:spPr>
          <a:xfrm rot="0">
            <a:off x="1028700" y="9286875"/>
            <a:ext cx="3836794" cy="245746"/>
          </a:xfrm>
          <a:prstGeom prst="rect">
            <a:avLst/>
          </a:prstGeom>
        </p:spPr>
        <p:txBody>
          <a:bodyPr anchor="t" rtlCol="false" tIns="0" lIns="0" bIns="0" rIns="0">
            <a:spAutoFit/>
          </a:bodyPr>
          <a:lstStyle/>
          <a:p>
            <a:pPr algn="l">
              <a:lnSpc>
                <a:spcPts val="1800"/>
              </a:lnSpc>
            </a:pPr>
            <a:r>
              <a:rPr lang="en-US" sz="1800" b="true">
                <a:solidFill>
                  <a:srgbClr val="5E17EB"/>
                </a:solidFill>
                <a:latin typeface="Neue Machina Ultra-Bold"/>
                <a:ea typeface="Neue Machina Ultra-Bold"/>
                <a:cs typeface="Neue Machina Ultra-Bold"/>
                <a:sym typeface="Neue Machina Ultra-Bold"/>
              </a:rPr>
              <a:t>NMA Comparing Networks</a:t>
            </a:r>
          </a:p>
        </p:txBody>
      </p:sp>
      <p:sp>
        <p:nvSpPr>
          <p:cNvPr name="TextBox 35" id="35"/>
          <p:cNvSpPr txBox="true"/>
          <p:nvPr/>
        </p:nvSpPr>
        <p:spPr>
          <a:xfrm rot="0">
            <a:off x="5598686" y="9286875"/>
            <a:ext cx="1846275" cy="245746"/>
          </a:xfrm>
          <a:prstGeom prst="rect">
            <a:avLst/>
          </a:prstGeom>
        </p:spPr>
        <p:txBody>
          <a:bodyPr anchor="t" rtlCol="false" tIns="0" lIns="0" bIns="0" rIns="0">
            <a:spAutoFit/>
          </a:bodyPr>
          <a:lstStyle/>
          <a:p>
            <a:pPr algn="l">
              <a:lnSpc>
                <a:spcPts val="1800"/>
              </a:lnSpc>
            </a:pPr>
            <a:r>
              <a:rPr lang="en-US" sz="1800" b="true">
                <a:solidFill>
                  <a:srgbClr val="000000"/>
                </a:solidFill>
                <a:latin typeface="Neue Machina Ultra-Bold"/>
                <a:ea typeface="Neue Machina Ultra-Bold"/>
                <a:cs typeface="Neue Machina Ultra-Bold"/>
                <a:sym typeface="Neue Machina Ultra-Bold"/>
              </a:rPr>
              <a:t>Page 02/20</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67106" y="7887182"/>
            <a:ext cx="19022211" cy="2756183"/>
            <a:chOff x="0" y="0"/>
            <a:chExt cx="5009965" cy="725908"/>
          </a:xfrm>
        </p:grpSpPr>
        <p:sp>
          <p:nvSpPr>
            <p:cNvPr name="Freeform 3" id="3"/>
            <p:cNvSpPr/>
            <p:nvPr/>
          </p:nvSpPr>
          <p:spPr>
            <a:xfrm flipH="false" flipV="false" rot="0">
              <a:off x="0" y="0"/>
              <a:ext cx="5009965" cy="725908"/>
            </a:xfrm>
            <a:custGeom>
              <a:avLst/>
              <a:gdLst/>
              <a:ahLst/>
              <a:cxnLst/>
              <a:rect r="r" b="b" t="t" l="l"/>
              <a:pathLst>
                <a:path h="725908" w="5009965">
                  <a:moveTo>
                    <a:pt x="0" y="0"/>
                  </a:moveTo>
                  <a:lnTo>
                    <a:pt x="5009965" y="0"/>
                  </a:lnTo>
                  <a:lnTo>
                    <a:pt x="5009965" y="725908"/>
                  </a:lnTo>
                  <a:lnTo>
                    <a:pt x="0" y="725908"/>
                  </a:lnTo>
                  <a:close/>
                </a:path>
              </a:pathLst>
            </a:custGeom>
            <a:solidFill>
              <a:srgbClr val="5E17EB"/>
            </a:solidFill>
          </p:spPr>
        </p:sp>
        <p:sp>
          <p:nvSpPr>
            <p:cNvPr name="TextBox 4" id="4"/>
            <p:cNvSpPr txBox="true"/>
            <p:nvPr/>
          </p:nvSpPr>
          <p:spPr>
            <a:xfrm>
              <a:off x="0" y="38100"/>
              <a:ext cx="5009965" cy="687808"/>
            </a:xfrm>
            <a:prstGeom prst="rect">
              <a:avLst/>
            </a:prstGeom>
          </p:spPr>
          <p:txBody>
            <a:bodyPr anchor="ctr" rtlCol="false" tIns="50800" lIns="50800" bIns="50800" rIns="50800"/>
            <a:lstStyle/>
            <a:p>
              <a:pPr algn="ctr">
                <a:lnSpc>
                  <a:spcPts val="2600"/>
                </a:lnSpc>
              </a:pPr>
            </a:p>
          </p:txBody>
        </p:sp>
      </p:grpSp>
      <p:sp>
        <p:nvSpPr>
          <p:cNvPr name="AutoShape 5" id="5"/>
          <p:cNvSpPr/>
          <p:nvPr/>
        </p:nvSpPr>
        <p:spPr>
          <a:xfrm flipV="true">
            <a:off x="5111374" y="9026925"/>
            <a:ext cx="0" cy="188430"/>
          </a:xfrm>
          <a:prstGeom prst="line">
            <a:avLst/>
          </a:prstGeom>
          <a:ln cap="flat" w="38100">
            <a:solidFill>
              <a:srgbClr val="FFFFFF"/>
            </a:solidFill>
            <a:prstDash val="solid"/>
            <a:headEnd type="none" len="sm" w="sm"/>
            <a:tailEnd type="none" len="sm" w="sm"/>
          </a:ln>
        </p:spPr>
      </p:sp>
      <p:sp>
        <p:nvSpPr>
          <p:cNvPr name="Freeform 6" id="6"/>
          <p:cNvSpPr/>
          <p:nvPr/>
        </p:nvSpPr>
        <p:spPr>
          <a:xfrm flipH="false" flipV="false" rot="0">
            <a:off x="9009632" y="4231773"/>
            <a:ext cx="7071014" cy="3655408"/>
          </a:xfrm>
          <a:custGeom>
            <a:avLst/>
            <a:gdLst/>
            <a:ahLst/>
            <a:cxnLst/>
            <a:rect r="r" b="b" t="t" l="l"/>
            <a:pathLst>
              <a:path h="3655408" w="7071014">
                <a:moveTo>
                  <a:pt x="0" y="0"/>
                </a:moveTo>
                <a:lnTo>
                  <a:pt x="7071014" y="0"/>
                </a:lnTo>
                <a:lnTo>
                  <a:pt x="7071014" y="3655409"/>
                </a:lnTo>
                <a:lnTo>
                  <a:pt x="0" y="3655409"/>
                </a:lnTo>
                <a:lnTo>
                  <a:pt x="0" y="0"/>
                </a:lnTo>
                <a:close/>
              </a:path>
            </a:pathLst>
          </a:custGeom>
          <a:blipFill>
            <a:blip r:embed="rId2"/>
            <a:stretch>
              <a:fillRect l="-143413" t="0" r="0" b="-645"/>
            </a:stretch>
          </a:blipFill>
        </p:spPr>
      </p:sp>
      <p:sp>
        <p:nvSpPr>
          <p:cNvPr name="Freeform 7" id="7"/>
          <p:cNvSpPr/>
          <p:nvPr/>
        </p:nvSpPr>
        <p:spPr>
          <a:xfrm flipH="false" flipV="false" rot="0">
            <a:off x="8732231" y="156235"/>
            <a:ext cx="8193230" cy="4051925"/>
          </a:xfrm>
          <a:custGeom>
            <a:avLst/>
            <a:gdLst/>
            <a:ahLst/>
            <a:cxnLst/>
            <a:rect r="r" b="b" t="t" l="l"/>
            <a:pathLst>
              <a:path h="4051925" w="8193230">
                <a:moveTo>
                  <a:pt x="0" y="0"/>
                </a:moveTo>
                <a:lnTo>
                  <a:pt x="8193230" y="0"/>
                </a:lnTo>
                <a:lnTo>
                  <a:pt x="8193230" y="4051924"/>
                </a:lnTo>
                <a:lnTo>
                  <a:pt x="0" y="40519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8" id="8"/>
          <p:cNvGrpSpPr/>
          <p:nvPr/>
        </p:nvGrpSpPr>
        <p:grpSpPr>
          <a:xfrm rot="0">
            <a:off x="14954911" y="1123950"/>
            <a:ext cx="646038" cy="615755"/>
            <a:chOff x="0" y="0"/>
            <a:chExt cx="812800" cy="774700"/>
          </a:xfrm>
        </p:grpSpPr>
        <p:sp>
          <p:nvSpPr>
            <p:cNvPr name="Freeform 9" id="9"/>
            <p:cNvSpPr/>
            <p:nvPr/>
          </p:nvSpPr>
          <p:spPr>
            <a:xfrm flipH="false" flipV="false" rot="0">
              <a:off x="0" y="0"/>
              <a:ext cx="812800" cy="774700"/>
            </a:xfrm>
            <a:custGeom>
              <a:avLst/>
              <a:gdLst/>
              <a:ahLst/>
              <a:cxnLst/>
              <a:rect r="r" b="b" t="t" l="l"/>
              <a:pathLst>
                <a:path h="774700" w="8128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FF7675"/>
            </a:solidFill>
          </p:spPr>
        </p:sp>
        <p:sp>
          <p:nvSpPr>
            <p:cNvPr name="TextBox 10" id="10"/>
            <p:cNvSpPr txBox="true"/>
            <p:nvPr/>
          </p:nvSpPr>
          <p:spPr>
            <a:xfrm>
              <a:off x="228600" y="304800"/>
              <a:ext cx="355600" cy="304800"/>
            </a:xfrm>
            <a:prstGeom prst="rect">
              <a:avLst/>
            </a:prstGeom>
          </p:spPr>
          <p:txBody>
            <a:bodyPr anchor="ctr" rtlCol="false" tIns="50800" lIns="50800" bIns="50800" rIns="50800"/>
            <a:lstStyle/>
            <a:p>
              <a:pPr algn="ctr">
                <a:lnSpc>
                  <a:spcPts val="2600"/>
                </a:lnSpc>
              </a:pPr>
            </a:p>
          </p:txBody>
        </p:sp>
      </p:grpSp>
      <p:grpSp>
        <p:nvGrpSpPr>
          <p:cNvPr name="Group 11" id="11"/>
          <p:cNvGrpSpPr/>
          <p:nvPr/>
        </p:nvGrpSpPr>
        <p:grpSpPr>
          <a:xfrm rot="0">
            <a:off x="14075341" y="1566442"/>
            <a:ext cx="646038" cy="615755"/>
            <a:chOff x="0" y="0"/>
            <a:chExt cx="812800" cy="774700"/>
          </a:xfrm>
        </p:grpSpPr>
        <p:sp>
          <p:nvSpPr>
            <p:cNvPr name="Freeform 12" id="12"/>
            <p:cNvSpPr/>
            <p:nvPr/>
          </p:nvSpPr>
          <p:spPr>
            <a:xfrm flipH="false" flipV="false" rot="0">
              <a:off x="0" y="0"/>
              <a:ext cx="812800" cy="774700"/>
            </a:xfrm>
            <a:custGeom>
              <a:avLst/>
              <a:gdLst/>
              <a:ahLst/>
              <a:cxnLst/>
              <a:rect r="r" b="b" t="t" l="l"/>
              <a:pathLst>
                <a:path h="774700" w="8128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FF7675"/>
            </a:solidFill>
          </p:spPr>
        </p:sp>
        <p:sp>
          <p:nvSpPr>
            <p:cNvPr name="TextBox 13" id="13"/>
            <p:cNvSpPr txBox="true"/>
            <p:nvPr/>
          </p:nvSpPr>
          <p:spPr>
            <a:xfrm>
              <a:off x="228600" y="304800"/>
              <a:ext cx="355600" cy="304800"/>
            </a:xfrm>
            <a:prstGeom prst="rect">
              <a:avLst/>
            </a:prstGeom>
          </p:spPr>
          <p:txBody>
            <a:bodyPr anchor="ctr" rtlCol="false" tIns="50800" lIns="50800" bIns="50800" rIns="50800"/>
            <a:lstStyle/>
            <a:p>
              <a:pPr algn="ctr">
                <a:lnSpc>
                  <a:spcPts val="2600"/>
                </a:lnSpc>
              </a:pPr>
            </a:p>
          </p:txBody>
        </p:sp>
      </p:grpSp>
      <p:grpSp>
        <p:nvGrpSpPr>
          <p:cNvPr name="Group 14" id="14"/>
          <p:cNvGrpSpPr/>
          <p:nvPr/>
        </p:nvGrpSpPr>
        <p:grpSpPr>
          <a:xfrm rot="0">
            <a:off x="13191177" y="1258564"/>
            <a:ext cx="646038" cy="615755"/>
            <a:chOff x="0" y="0"/>
            <a:chExt cx="812800" cy="774700"/>
          </a:xfrm>
        </p:grpSpPr>
        <p:sp>
          <p:nvSpPr>
            <p:cNvPr name="Freeform 15" id="15"/>
            <p:cNvSpPr/>
            <p:nvPr/>
          </p:nvSpPr>
          <p:spPr>
            <a:xfrm flipH="false" flipV="false" rot="0">
              <a:off x="0" y="0"/>
              <a:ext cx="812800" cy="774700"/>
            </a:xfrm>
            <a:custGeom>
              <a:avLst/>
              <a:gdLst/>
              <a:ahLst/>
              <a:cxnLst/>
              <a:rect r="r" b="b" t="t" l="l"/>
              <a:pathLst>
                <a:path h="774700" w="8128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FF7675"/>
            </a:solidFill>
          </p:spPr>
        </p:sp>
        <p:sp>
          <p:nvSpPr>
            <p:cNvPr name="TextBox 16" id="16"/>
            <p:cNvSpPr txBox="true"/>
            <p:nvPr/>
          </p:nvSpPr>
          <p:spPr>
            <a:xfrm>
              <a:off x="228600" y="304800"/>
              <a:ext cx="355600" cy="304800"/>
            </a:xfrm>
            <a:prstGeom prst="rect">
              <a:avLst/>
            </a:prstGeom>
          </p:spPr>
          <p:txBody>
            <a:bodyPr anchor="ctr" rtlCol="false" tIns="50800" lIns="50800" bIns="50800" rIns="50800"/>
            <a:lstStyle/>
            <a:p>
              <a:pPr algn="ctr">
                <a:lnSpc>
                  <a:spcPts val="2600"/>
                </a:lnSpc>
              </a:pPr>
            </a:p>
          </p:txBody>
        </p:sp>
      </p:grpSp>
      <p:grpSp>
        <p:nvGrpSpPr>
          <p:cNvPr name="Group 17" id="17"/>
          <p:cNvGrpSpPr/>
          <p:nvPr/>
        </p:nvGrpSpPr>
        <p:grpSpPr>
          <a:xfrm rot="0">
            <a:off x="12545139" y="720822"/>
            <a:ext cx="646038" cy="615755"/>
            <a:chOff x="0" y="0"/>
            <a:chExt cx="812800" cy="774700"/>
          </a:xfrm>
        </p:grpSpPr>
        <p:sp>
          <p:nvSpPr>
            <p:cNvPr name="Freeform 18" id="18"/>
            <p:cNvSpPr/>
            <p:nvPr/>
          </p:nvSpPr>
          <p:spPr>
            <a:xfrm flipH="false" flipV="false" rot="0">
              <a:off x="0" y="0"/>
              <a:ext cx="812800" cy="774700"/>
            </a:xfrm>
            <a:custGeom>
              <a:avLst/>
              <a:gdLst/>
              <a:ahLst/>
              <a:cxnLst/>
              <a:rect r="r" b="b" t="t" l="l"/>
              <a:pathLst>
                <a:path h="774700" w="8128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FF7675"/>
            </a:solidFill>
          </p:spPr>
        </p:sp>
        <p:sp>
          <p:nvSpPr>
            <p:cNvPr name="TextBox 19" id="19"/>
            <p:cNvSpPr txBox="true"/>
            <p:nvPr/>
          </p:nvSpPr>
          <p:spPr>
            <a:xfrm>
              <a:off x="228600" y="304800"/>
              <a:ext cx="355600" cy="304800"/>
            </a:xfrm>
            <a:prstGeom prst="rect">
              <a:avLst/>
            </a:prstGeom>
          </p:spPr>
          <p:txBody>
            <a:bodyPr anchor="ctr" rtlCol="false" tIns="50800" lIns="50800" bIns="50800" rIns="50800"/>
            <a:lstStyle/>
            <a:p>
              <a:pPr algn="ctr">
                <a:lnSpc>
                  <a:spcPts val="2600"/>
                </a:lnSpc>
              </a:pPr>
            </a:p>
          </p:txBody>
        </p:sp>
      </p:grpSp>
      <p:sp>
        <p:nvSpPr>
          <p:cNvPr name="TextBox 20" id="20"/>
          <p:cNvSpPr txBox="true"/>
          <p:nvPr/>
        </p:nvSpPr>
        <p:spPr>
          <a:xfrm rot="0">
            <a:off x="690494" y="568537"/>
            <a:ext cx="7703531" cy="1793257"/>
          </a:xfrm>
          <a:prstGeom prst="rect">
            <a:avLst/>
          </a:prstGeom>
        </p:spPr>
        <p:txBody>
          <a:bodyPr anchor="t" rtlCol="false" tIns="0" lIns="0" bIns="0" rIns="0">
            <a:spAutoFit/>
          </a:bodyPr>
          <a:lstStyle/>
          <a:p>
            <a:pPr algn="l">
              <a:lnSpc>
                <a:spcPts val="4600"/>
              </a:lnSpc>
            </a:pPr>
            <a:r>
              <a:rPr lang="en-US" sz="4600" b="true">
                <a:solidFill>
                  <a:srgbClr val="000000"/>
                </a:solidFill>
                <a:latin typeface="Neue Machina Ultra-Bold"/>
                <a:ea typeface="Neue Machina Ultra-Bold"/>
                <a:cs typeface="Neue Machina Ultra-Bold"/>
                <a:sym typeface="Neue Machina Ultra-Bold"/>
              </a:rPr>
              <a:t>Probing Motor Learning in Embodied Neural Networks</a:t>
            </a:r>
          </a:p>
        </p:txBody>
      </p:sp>
      <p:sp>
        <p:nvSpPr>
          <p:cNvPr name="TextBox 21" id="21"/>
          <p:cNvSpPr txBox="true"/>
          <p:nvPr/>
        </p:nvSpPr>
        <p:spPr>
          <a:xfrm rot="0">
            <a:off x="1028700" y="9012554"/>
            <a:ext cx="3836794" cy="245746"/>
          </a:xfrm>
          <a:prstGeom prst="rect">
            <a:avLst/>
          </a:prstGeom>
        </p:spPr>
        <p:txBody>
          <a:bodyPr anchor="t" rtlCol="false" tIns="0" lIns="0" bIns="0" rIns="0">
            <a:spAutoFit/>
          </a:bodyPr>
          <a:lstStyle/>
          <a:p>
            <a:pPr algn="l">
              <a:lnSpc>
                <a:spcPts val="1800"/>
              </a:lnSpc>
            </a:pPr>
            <a:r>
              <a:rPr lang="en-US" sz="1800" b="true">
                <a:solidFill>
                  <a:srgbClr val="FFFFFF"/>
                </a:solidFill>
                <a:latin typeface="Neue Machina Ultra-Bold"/>
                <a:ea typeface="Neue Machina Ultra-Bold"/>
                <a:cs typeface="Neue Machina Ultra-Bold"/>
                <a:sym typeface="Neue Machina Ultra-Bold"/>
              </a:rPr>
              <a:t>NMA Comparing Networks</a:t>
            </a:r>
          </a:p>
        </p:txBody>
      </p:sp>
      <p:sp>
        <p:nvSpPr>
          <p:cNvPr name="TextBox 22" id="22"/>
          <p:cNvSpPr txBox="true"/>
          <p:nvPr/>
        </p:nvSpPr>
        <p:spPr>
          <a:xfrm rot="0">
            <a:off x="5608211" y="9012554"/>
            <a:ext cx="1846275" cy="245746"/>
          </a:xfrm>
          <a:prstGeom prst="rect">
            <a:avLst/>
          </a:prstGeom>
        </p:spPr>
        <p:txBody>
          <a:bodyPr anchor="t" rtlCol="false" tIns="0" lIns="0" bIns="0" rIns="0">
            <a:spAutoFit/>
          </a:bodyPr>
          <a:lstStyle/>
          <a:p>
            <a:pPr algn="l">
              <a:lnSpc>
                <a:spcPts val="1800"/>
              </a:lnSpc>
            </a:pPr>
            <a:r>
              <a:rPr lang="en-US" sz="1800" b="true">
                <a:solidFill>
                  <a:srgbClr val="FFFFFF"/>
                </a:solidFill>
                <a:latin typeface="Neue Machina Ultra-Bold"/>
                <a:ea typeface="Neue Machina Ultra-Bold"/>
                <a:cs typeface="Neue Machina Ultra-Bold"/>
                <a:sym typeface="Neue Machina Ultra-Bold"/>
              </a:rPr>
              <a:t>Team VPN</a:t>
            </a:r>
          </a:p>
        </p:txBody>
      </p:sp>
      <p:sp>
        <p:nvSpPr>
          <p:cNvPr name="Freeform 23" id="23"/>
          <p:cNvSpPr/>
          <p:nvPr/>
        </p:nvSpPr>
        <p:spPr>
          <a:xfrm flipH="false" flipV="false" rot="0">
            <a:off x="2139659" y="4222688"/>
            <a:ext cx="2020043" cy="3649966"/>
          </a:xfrm>
          <a:custGeom>
            <a:avLst/>
            <a:gdLst/>
            <a:ahLst/>
            <a:cxnLst/>
            <a:rect r="r" b="b" t="t" l="l"/>
            <a:pathLst>
              <a:path h="3649966" w="2020043">
                <a:moveTo>
                  <a:pt x="0" y="0"/>
                </a:moveTo>
                <a:lnTo>
                  <a:pt x="2020043" y="0"/>
                </a:lnTo>
                <a:lnTo>
                  <a:pt x="2020043" y="3649965"/>
                </a:lnTo>
                <a:lnTo>
                  <a:pt x="0" y="3649965"/>
                </a:lnTo>
                <a:lnTo>
                  <a:pt x="0" y="0"/>
                </a:lnTo>
                <a:close/>
              </a:path>
            </a:pathLst>
          </a:custGeom>
          <a:blipFill>
            <a:blip r:embed="rId2"/>
            <a:stretch>
              <a:fillRect l="0" t="0" r="-752051" b="-796"/>
            </a:stretch>
          </a:blipFill>
        </p:spPr>
      </p:sp>
      <p:sp>
        <p:nvSpPr>
          <p:cNvPr name="Freeform 24" id="24"/>
          <p:cNvSpPr/>
          <p:nvPr/>
        </p:nvSpPr>
        <p:spPr>
          <a:xfrm flipH="false" flipV="false" rot="0">
            <a:off x="4261942" y="4193631"/>
            <a:ext cx="4538813" cy="3679022"/>
          </a:xfrm>
          <a:custGeom>
            <a:avLst/>
            <a:gdLst/>
            <a:ahLst/>
            <a:cxnLst/>
            <a:rect r="r" b="b" t="t" l="l"/>
            <a:pathLst>
              <a:path h="3679022" w="4538813">
                <a:moveTo>
                  <a:pt x="0" y="0"/>
                </a:moveTo>
                <a:lnTo>
                  <a:pt x="4538813" y="0"/>
                </a:lnTo>
                <a:lnTo>
                  <a:pt x="4538813" y="3679022"/>
                </a:lnTo>
                <a:lnTo>
                  <a:pt x="0" y="3679022"/>
                </a:lnTo>
                <a:lnTo>
                  <a:pt x="0" y="0"/>
                </a:lnTo>
                <a:close/>
              </a:path>
            </a:pathLst>
          </a:custGeom>
          <a:blipFill>
            <a:blip r:embed="rId2"/>
            <a:stretch>
              <a:fillRect l="-87076" t="0" r="-192136" b="0"/>
            </a:stretch>
          </a:blipFill>
        </p:spPr>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56365" y="-332607"/>
            <a:ext cx="4406527" cy="10952214"/>
            <a:chOff x="0" y="0"/>
            <a:chExt cx="1160567" cy="2884534"/>
          </a:xfrm>
        </p:grpSpPr>
        <p:sp>
          <p:nvSpPr>
            <p:cNvPr name="Freeform 3" id="3"/>
            <p:cNvSpPr/>
            <p:nvPr/>
          </p:nvSpPr>
          <p:spPr>
            <a:xfrm flipH="false" flipV="false" rot="0">
              <a:off x="0" y="0"/>
              <a:ext cx="1160567" cy="2884534"/>
            </a:xfrm>
            <a:custGeom>
              <a:avLst/>
              <a:gdLst/>
              <a:ahLst/>
              <a:cxnLst/>
              <a:rect r="r" b="b" t="t" l="l"/>
              <a:pathLst>
                <a:path h="2884534" w="1160567">
                  <a:moveTo>
                    <a:pt x="0" y="0"/>
                  </a:moveTo>
                  <a:lnTo>
                    <a:pt x="1160567" y="0"/>
                  </a:lnTo>
                  <a:lnTo>
                    <a:pt x="1160567" y="2884534"/>
                  </a:lnTo>
                  <a:lnTo>
                    <a:pt x="0" y="2884534"/>
                  </a:lnTo>
                  <a:close/>
                </a:path>
              </a:pathLst>
            </a:custGeom>
            <a:solidFill>
              <a:srgbClr val="5E17EB"/>
            </a:solidFill>
          </p:spPr>
        </p:sp>
        <p:sp>
          <p:nvSpPr>
            <p:cNvPr name="TextBox 4" id="4"/>
            <p:cNvSpPr txBox="true"/>
            <p:nvPr/>
          </p:nvSpPr>
          <p:spPr>
            <a:xfrm>
              <a:off x="0" y="38100"/>
              <a:ext cx="1160567" cy="2846434"/>
            </a:xfrm>
            <a:prstGeom prst="rect">
              <a:avLst/>
            </a:prstGeom>
          </p:spPr>
          <p:txBody>
            <a:bodyPr anchor="ctr" rtlCol="false" tIns="50800" lIns="50800" bIns="50800" rIns="50800"/>
            <a:lstStyle/>
            <a:p>
              <a:pPr algn="ctr">
                <a:lnSpc>
                  <a:spcPts val="2600"/>
                </a:lnSpc>
              </a:pPr>
            </a:p>
          </p:txBody>
        </p:sp>
      </p:grpSp>
      <p:grpSp>
        <p:nvGrpSpPr>
          <p:cNvPr name="Group 5" id="5"/>
          <p:cNvGrpSpPr/>
          <p:nvPr/>
        </p:nvGrpSpPr>
        <p:grpSpPr>
          <a:xfrm rot="0">
            <a:off x="4050162" y="-332607"/>
            <a:ext cx="413090" cy="10952214"/>
            <a:chOff x="0" y="0"/>
            <a:chExt cx="108797" cy="2884534"/>
          </a:xfrm>
        </p:grpSpPr>
        <p:sp>
          <p:nvSpPr>
            <p:cNvPr name="Freeform 6" id="6"/>
            <p:cNvSpPr/>
            <p:nvPr/>
          </p:nvSpPr>
          <p:spPr>
            <a:xfrm flipH="false" flipV="false" rot="0">
              <a:off x="0" y="0"/>
              <a:ext cx="108797" cy="2884534"/>
            </a:xfrm>
            <a:custGeom>
              <a:avLst/>
              <a:gdLst/>
              <a:ahLst/>
              <a:cxnLst/>
              <a:rect r="r" b="b" t="t" l="l"/>
              <a:pathLst>
                <a:path h="2884534" w="108797">
                  <a:moveTo>
                    <a:pt x="0" y="0"/>
                  </a:moveTo>
                  <a:lnTo>
                    <a:pt x="108797" y="0"/>
                  </a:lnTo>
                  <a:lnTo>
                    <a:pt x="108797" y="2884534"/>
                  </a:lnTo>
                  <a:lnTo>
                    <a:pt x="0" y="2884534"/>
                  </a:lnTo>
                  <a:close/>
                </a:path>
              </a:pathLst>
            </a:custGeom>
            <a:solidFill>
              <a:srgbClr val="5E17EB">
                <a:alpha val="80000"/>
              </a:srgbClr>
            </a:solidFill>
          </p:spPr>
        </p:sp>
        <p:sp>
          <p:nvSpPr>
            <p:cNvPr name="TextBox 7" id="7"/>
            <p:cNvSpPr txBox="true"/>
            <p:nvPr/>
          </p:nvSpPr>
          <p:spPr>
            <a:xfrm>
              <a:off x="0" y="38100"/>
              <a:ext cx="108797" cy="2846434"/>
            </a:xfrm>
            <a:prstGeom prst="rect">
              <a:avLst/>
            </a:prstGeom>
          </p:spPr>
          <p:txBody>
            <a:bodyPr anchor="ctr" rtlCol="false" tIns="50800" lIns="50800" bIns="50800" rIns="50800"/>
            <a:lstStyle/>
            <a:p>
              <a:pPr algn="ctr">
                <a:lnSpc>
                  <a:spcPts val="2600"/>
                </a:lnSpc>
              </a:pPr>
            </a:p>
          </p:txBody>
        </p:sp>
      </p:grpSp>
      <p:grpSp>
        <p:nvGrpSpPr>
          <p:cNvPr name="Group 8" id="8"/>
          <p:cNvGrpSpPr/>
          <p:nvPr/>
        </p:nvGrpSpPr>
        <p:grpSpPr>
          <a:xfrm rot="0">
            <a:off x="4463252" y="-332607"/>
            <a:ext cx="413090" cy="10952214"/>
            <a:chOff x="0" y="0"/>
            <a:chExt cx="108797" cy="2884534"/>
          </a:xfrm>
        </p:grpSpPr>
        <p:sp>
          <p:nvSpPr>
            <p:cNvPr name="Freeform 9" id="9"/>
            <p:cNvSpPr/>
            <p:nvPr/>
          </p:nvSpPr>
          <p:spPr>
            <a:xfrm flipH="false" flipV="false" rot="0">
              <a:off x="0" y="0"/>
              <a:ext cx="108797" cy="2884534"/>
            </a:xfrm>
            <a:custGeom>
              <a:avLst/>
              <a:gdLst/>
              <a:ahLst/>
              <a:cxnLst/>
              <a:rect r="r" b="b" t="t" l="l"/>
              <a:pathLst>
                <a:path h="2884534" w="108797">
                  <a:moveTo>
                    <a:pt x="0" y="0"/>
                  </a:moveTo>
                  <a:lnTo>
                    <a:pt x="108797" y="0"/>
                  </a:lnTo>
                  <a:lnTo>
                    <a:pt x="108797" y="2884534"/>
                  </a:lnTo>
                  <a:lnTo>
                    <a:pt x="0" y="2884534"/>
                  </a:lnTo>
                  <a:close/>
                </a:path>
              </a:pathLst>
            </a:custGeom>
            <a:solidFill>
              <a:srgbClr val="5E17EB">
                <a:alpha val="60000"/>
              </a:srgbClr>
            </a:solidFill>
          </p:spPr>
        </p:sp>
        <p:sp>
          <p:nvSpPr>
            <p:cNvPr name="TextBox 10" id="10"/>
            <p:cNvSpPr txBox="true"/>
            <p:nvPr/>
          </p:nvSpPr>
          <p:spPr>
            <a:xfrm>
              <a:off x="0" y="38100"/>
              <a:ext cx="108797" cy="2846434"/>
            </a:xfrm>
            <a:prstGeom prst="rect">
              <a:avLst/>
            </a:prstGeom>
          </p:spPr>
          <p:txBody>
            <a:bodyPr anchor="ctr" rtlCol="false" tIns="50800" lIns="50800" bIns="50800" rIns="50800"/>
            <a:lstStyle/>
            <a:p>
              <a:pPr algn="ctr">
                <a:lnSpc>
                  <a:spcPts val="2600"/>
                </a:lnSpc>
              </a:pPr>
            </a:p>
          </p:txBody>
        </p:sp>
      </p:grpSp>
      <p:sp>
        <p:nvSpPr>
          <p:cNvPr name="TextBox 11" id="11"/>
          <p:cNvSpPr txBox="true"/>
          <p:nvPr/>
        </p:nvSpPr>
        <p:spPr>
          <a:xfrm rot="-5400000">
            <a:off x="-1258792" y="4473576"/>
            <a:ext cx="7168533" cy="1339849"/>
          </a:xfrm>
          <a:prstGeom prst="rect">
            <a:avLst/>
          </a:prstGeom>
        </p:spPr>
        <p:txBody>
          <a:bodyPr anchor="t" rtlCol="false" tIns="0" lIns="0" bIns="0" rIns="0">
            <a:spAutoFit/>
          </a:bodyPr>
          <a:lstStyle/>
          <a:p>
            <a:pPr algn="ctr">
              <a:lnSpc>
                <a:spcPts val="9999"/>
              </a:lnSpc>
            </a:pPr>
            <a:r>
              <a:rPr lang="en-US" sz="9999" b="true">
                <a:solidFill>
                  <a:srgbClr val="FFFFFF"/>
                </a:solidFill>
                <a:latin typeface="Neue Machina Ultra-Bold"/>
                <a:ea typeface="Neue Machina Ultra-Bold"/>
                <a:cs typeface="Neue Machina Ultra-Bold"/>
                <a:sym typeface="Neue Machina Ultra-Bold"/>
              </a:rPr>
              <a:t>Overview</a:t>
            </a:r>
          </a:p>
        </p:txBody>
      </p:sp>
      <p:sp>
        <p:nvSpPr>
          <p:cNvPr name="TextBox 12" id="12"/>
          <p:cNvSpPr txBox="true"/>
          <p:nvPr/>
        </p:nvSpPr>
        <p:spPr>
          <a:xfrm rot="0">
            <a:off x="5931107" y="2362056"/>
            <a:ext cx="726183" cy="575944"/>
          </a:xfrm>
          <a:prstGeom prst="rect">
            <a:avLst/>
          </a:prstGeom>
        </p:spPr>
        <p:txBody>
          <a:bodyPr anchor="t" rtlCol="false" tIns="0" lIns="0" bIns="0" rIns="0">
            <a:spAutoFit/>
          </a:bodyPr>
          <a:lstStyle/>
          <a:p>
            <a:pPr algn="l">
              <a:lnSpc>
                <a:spcPts val="4299"/>
              </a:lnSpc>
            </a:pPr>
            <a:r>
              <a:rPr lang="en-US" b="true" sz="4299">
                <a:solidFill>
                  <a:srgbClr val="5E17EB"/>
                </a:solidFill>
                <a:latin typeface="Neue Machina Ultra-Bold"/>
                <a:ea typeface="Neue Machina Ultra-Bold"/>
                <a:cs typeface="Neue Machina Ultra-Bold"/>
                <a:sym typeface="Neue Machina Ultra-Bold"/>
              </a:rPr>
              <a:t>Q</a:t>
            </a:r>
          </a:p>
        </p:txBody>
      </p:sp>
      <p:sp>
        <p:nvSpPr>
          <p:cNvPr name="TextBox 13" id="13"/>
          <p:cNvSpPr txBox="true"/>
          <p:nvPr/>
        </p:nvSpPr>
        <p:spPr>
          <a:xfrm rot="0">
            <a:off x="5931107" y="2838239"/>
            <a:ext cx="11384793" cy="1296670"/>
          </a:xfrm>
          <a:prstGeom prst="rect">
            <a:avLst/>
          </a:prstGeom>
        </p:spPr>
        <p:txBody>
          <a:bodyPr anchor="t" rtlCol="false" tIns="0" lIns="0" bIns="0" rIns="0">
            <a:spAutoFit/>
          </a:bodyPr>
          <a:lstStyle/>
          <a:p>
            <a:pPr algn="l">
              <a:lnSpc>
                <a:spcPts val="5179"/>
              </a:lnSpc>
            </a:pPr>
            <a:r>
              <a:rPr lang="en-US" sz="3699">
                <a:solidFill>
                  <a:srgbClr val="000000"/>
                </a:solidFill>
                <a:latin typeface="Neue Machina"/>
                <a:ea typeface="Neue Machina"/>
                <a:cs typeface="Neue Machina"/>
                <a:sym typeface="Neue Machina"/>
              </a:rPr>
              <a:t>CAN WE </a:t>
            </a:r>
            <a:r>
              <a:rPr lang="en-US" b="true" sz="3699">
                <a:solidFill>
                  <a:srgbClr val="000000"/>
                </a:solidFill>
                <a:latin typeface="Neue Machina Ultra-Bold"/>
                <a:ea typeface="Neue Machina Ultra-Bold"/>
                <a:cs typeface="Neue Machina Ultra-Bold"/>
                <a:sym typeface="Neue Machina Ultra-Bold"/>
              </a:rPr>
              <a:t>TRAIN</a:t>
            </a:r>
            <a:r>
              <a:rPr lang="en-US" sz="3699">
                <a:solidFill>
                  <a:srgbClr val="000000"/>
                </a:solidFill>
                <a:latin typeface="Neue Machina"/>
                <a:ea typeface="Neue Machina"/>
                <a:cs typeface="Neue Machina"/>
                <a:sym typeface="Neue Machina"/>
              </a:rPr>
              <a:t> AN RNN TO CONTROL AN ARM FOR REACHING A </a:t>
            </a:r>
            <a:r>
              <a:rPr lang="en-US" b="true" sz="3699">
                <a:solidFill>
                  <a:srgbClr val="000000"/>
                </a:solidFill>
                <a:latin typeface="Neue Machina Ultra-Bold"/>
                <a:ea typeface="Neue Machina Ultra-Bold"/>
                <a:cs typeface="Neue Machina Ultra-Bold"/>
                <a:sym typeface="Neue Machina Ultra-Bold"/>
              </a:rPr>
              <a:t>RANDOM</a:t>
            </a:r>
            <a:r>
              <a:rPr lang="en-US" sz="3699">
                <a:solidFill>
                  <a:srgbClr val="000000"/>
                </a:solidFill>
                <a:latin typeface="Neue Machina"/>
                <a:ea typeface="Neue Machina"/>
                <a:cs typeface="Neue Machina"/>
                <a:sym typeface="Neue Machina"/>
              </a:rPr>
              <a:t> </a:t>
            </a:r>
            <a:r>
              <a:rPr lang="en-US" b="true" sz="3699">
                <a:solidFill>
                  <a:srgbClr val="000000"/>
                </a:solidFill>
                <a:latin typeface="Neue Machina Ultra-Bold"/>
                <a:ea typeface="Neue Machina Ultra-Bold"/>
                <a:cs typeface="Neue Machina Ultra-Bold"/>
                <a:sym typeface="Neue Machina Ultra-Bold"/>
              </a:rPr>
              <a:t>TARGET</a:t>
            </a:r>
            <a:r>
              <a:rPr lang="en-US" sz="3699">
                <a:solidFill>
                  <a:srgbClr val="000000"/>
                </a:solidFill>
                <a:latin typeface="Neue Machina"/>
                <a:ea typeface="Neue Machina"/>
                <a:cs typeface="Neue Machina"/>
                <a:sym typeface="Neue Machina"/>
              </a:rPr>
              <a:t>?</a:t>
            </a:r>
          </a:p>
        </p:txBody>
      </p:sp>
      <p:sp>
        <p:nvSpPr>
          <p:cNvPr name="TextBox 14" id="14"/>
          <p:cNvSpPr txBox="true"/>
          <p:nvPr/>
        </p:nvSpPr>
        <p:spPr>
          <a:xfrm rot="0">
            <a:off x="5987706" y="4640580"/>
            <a:ext cx="726183" cy="575944"/>
          </a:xfrm>
          <a:prstGeom prst="rect">
            <a:avLst/>
          </a:prstGeom>
        </p:spPr>
        <p:txBody>
          <a:bodyPr anchor="t" rtlCol="false" tIns="0" lIns="0" bIns="0" rIns="0">
            <a:spAutoFit/>
          </a:bodyPr>
          <a:lstStyle/>
          <a:p>
            <a:pPr algn="l">
              <a:lnSpc>
                <a:spcPts val="4299"/>
              </a:lnSpc>
            </a:pPr>
            <a:r>
              <a:rPr lang="en-US" b="true" sz="4299">
                <a:solidFill>
                  <a:srgbClr val="5E17EB"/>
                </a:solidFill>
                <a:latin typeface="Neue Machina Ultra-Bold"/>
                <a:ea typeface="Neue Machina Ultra-Bold"/>
                <a:cs typeface="Neue Machina Ultra-Bold"/>
                <a:sym typeface="Neue Machina Ultra-Bold"/>
              </a:rPr>
              <a:t>Q</a:t>
            </a:r>
          </a:p>
        </p:txBody>
      </p:sp>
      <p:sp>
        <p:nvSpPr>
          <p:cNvPr name="TextBox 15" id="15"/>
          <p:cNvSpPr txBox="true"/>
          <p:nvPr/>
        </p:nvSpPr>
        <p:spPr>
          <a:xfrm rot="0">
            <a:off x="5931107" y="5140324"/>
            <a:ext cx="11384793" cy="639445"/>
          </a:xfrm>
          <a:prstGeom prst="rect">
            <a:avLst/>
          </a:prstGeom>
        </p:spPr>
        <p:txBody>
          <a:bodyPr anchor="t" rtlCol="false" tIns="0" lIns="0" bIns="0" rIns="0">
            <a:spAutoFit/>
          </a:bodyPr>
          <a:lstStyle/>
          <a:p>
            <a:pPr algn="l">
              <a:lnSpc>
                <a:spcPts val="5179"/>
              </a:lnSpc>
            </a:pPr>
            <a:r>
              <a:rPr lang="en-US" sz="3699">
                <a:solidFill>
                  <a:srgbClr val="000000"/>
                </a:solidFill>
                <a:latin typeface="Neue Machina"/>
                <a:ea typeface="Neue Machina"/>
                <a:cs typeface="Neue Machina"/>
                <a:sym typeface="Neue Machina"/>
              </a:rPr>
              <a:t>WHAT ARE THE </a:t>
            </a:r>
            <a:r>
              <a:rPr lang="en-US" b="true" sz="3699">
                <a:solidFill>
                  <a:srgbClr val="000000"/>
                </a:solidFill>
                <a:latin typeface="Neue Machina Ultra-Bold"/>
                <a:ea typeface="Neue Machina Ultra-Bold"/>
                <a:cs typeface="Neue Machina Ultra-Bold"/>
                <a:sym typeface="Neue Machina Ultra-Bold"/>
              </a:rPr>
              <a:t>LATENT</a:t>
            </a:r>
            <a:r>
              <a:rPr lang="en-US" sz="3699">
                <a:solidFill>
                  <a:srgbClr val="000000"/>
                </a:solidFill>
                <a:latin typeface="Neue Machina"/>
                <a:ea typeface="Neue Machina"/>
                <a:cs typeface="Neue Machina"/>
                <a:sym typeface="Neue Machina"/>
              </a:rPr>
              <a:t> </a:t>
            </a:r>
            <a:r>
              <a:rPr lang="en-US" b="true" sz="3699">
                <a:solidFill>
                  <a:srgbClr val="000000"/>
                </a:solidFill>
                <a:latin typeface="Neue Machina Ultra-Bold"/>
                <a:ea typeface="Neue Machina Ultra-Bold"/>
                <a:cs typeface="Neue Machina Ultra-Bold"/>
                <a:sym typeface="Neue Machina Ultra-Bold"/>
              </a:rPr>
              <a:t>TRAJECTORIES?</a:t>
            </a:r>
            <a:r>
              <a:rPr lang="en-US" sz="3699">
                <a:solidFill>
                  <a:srgbClr val="000000"/>
                </a:solidFill>
                <a:latin typeface="Neue Machina"/>
                <a:ea typeface="Neue Machina"/>
                <a:cs typeface="Neue Machina"/>
                <a:sym typeface="Neue Machina"/>
              </a:rPr>
              <a:t> </a:t>
            </a:r>
          </a:p>
        </p:txBody>
      </p:sp>
      <p:sp>
        <p:nvSpPr>
          <p:cNvPr name="TextBox 16" id="16"/>
          <p:cNvSpPr txBox="true"/>
          <p:nvPr/>
        </p:nvSpPr>
        <p:spPr>
          <a:xfrm rot="0">
            <a:off x="5987706" y="6282373"/>
            <a:ext cx="726183" cy="575944"/>
          </a:xfrm>
          <a:prstGeom prst="rect">
            <a:avLst/>
          </a:prstGeom>
        </p:spPr>
        <p:txBody>
          <a:bodyPr anchor="t" rtlCol="false" tIns="0" lIns="0" bIns="0" rIns="0">
            <a:spAutoFit/>
          </a:bodyPr>
          <a:lstStyle/>
          <a:p>
            <a:pPr algn="l">
              <a:lnSpc>
                <a:spcPts val="4299"/>
              </a:lnSpc>
            </a:pPr>
            <a:r>
              <a:rPr lang="en-US" b="true" sz="4299">
                <a:solidFill>
                  <a:srgbClr val="5E17EB"/>
                </a:solidFill>
                <a:latin typeface="Neue Machina Ultra-Bold"/>
                <a:ea typeface="Neue Machina Ultra-Bold"/>
                <a:cs typeface="Neue Machina Ultra-Bold"/>
                <a:sym typeface="Neue Machina Ultra-Bold"/>
              </a:rPr>
              <a:t>Q</a:t>
            </a:r>
          </a:p>
        </p:txBody>
      </p:sp>
      <p:sp>
        <p:nvSpPr>
          <p:cNvPr name="TextBox 17" id="17"/>
          <p:cNvSpPr txBox="true"/>
          <p:nvPr/>
        </p:nvSpPr>
        <p:spPr>
          <a:xfrm rot="0">
            <a:off x="5987706" y="6936422"/>
            <a:ext cx="11384793" cy="1296670"/>
          </a:xfrm>
          <a:prstGeom prst="rect">
            <a:avLst/>
          </a:prstGeom>
        </p:spPr>
        <p:txBody>
          <a:bodyPr anchor="t" rtlCol="false" tIns="0" lIns="0" bIns="0" rIns="0">
            <a:spAutoFit/>
          </a:bodyPr>
          <a:lstStyle/>
          <a:p>
            <a:pPr algn="l">
              <a:lnSpc>
                <a:spcPts val="5179"/>
              </a:lnSpc>
            </a:pPr>
            <a:r>
              <a:rPr lang="en-US" sz="3699">
                <a:solidFill>
                  <a:srgbClr val="000000"/>
                </a:solidFill>
                <a:latin typeface="Neue Machina"/>
                <a:ea typeface="Neue Machina"/>
                <a:cs typeface="Neue Machina"/>
                <a:sym typeface="Neue Machina"/>
              </a:rPr>
              <a:t>CAN THE RNN PERFORM WELL IN A </a:t>
            </a:r>
            <a:r>
              <a:rPr lang="en-US" b="true" sz="3699">
                <a:solidFill>
                  <a:srgbClr val="000000"/>
                </a:solidFill>
                <a:latin typeface="Neue Machina Ultra-Bold"/>
                <a:ea typeface="Neue Machina Ultra-Bold"/>
                <a:cs typeface="Neue Machina Ultra-Bold"/>
                <a:sym typeface="Neue Machina Ultra-Bold"/>
              </a:rPr>
              <a:t>NOVEL</a:t>
            </a:r>
            <a:r>
              <a:rPr lang="en-US" sz="3699">
                <a:solidFill>
                  <a:srgbClr val="000000"/>
                </a:solidFill>
                <a:latin typeface="Neue Machina"/>
                <a:ea typeface="Neue Machina"/>
                <a:cs typeface="Neue Machina"/>
                <a:sym typeface="Neue Machina"/>
              </a:rPr>
              <a:t> </a:t>
            </a:r>
            <a:r>
              <a:rPr lang="en-US" b="true" sz="3699">
                <a:solidFill>
                  <a:srgbClr val="000000"/>
                </a:solidFill>
                <a:latin typeface="Neue Machina Ultra-Bold"/>
                <a:ea typeface="Neue Machina Ultra-Bold"/>
                <a:cs typeface="Neue Machina Ultra-Bold"/>
                <a:sym typeface="Neue Machina Ultra-Bold"/>
              </a:rPr>
              <a:t>ENVIRONMENT</a:t>
            </a:r>
            <a:r>
              <a:rPr lang="en-US" sz="3699">
                <a:solidFill>
                  <a:srgbClr val="000000"/>
                </a:solidFill>
                <a:latin typeface="Neue Machina"/>
                <a:ea typeface="Neue Machina"/>
                <a:cs typeface="Neue Machina"/>
                <a:sym typeface="Neue Machina"/>
              </a:rPr>
              <a:t>?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67106" y="7887182"/>
            <a:ext cx="19022211" cy="2756183"/>
            <a:chOff x="0" y="0"/>
            <a:chExt cx="5009965" cy="725908"/>
          </a:xfrm>
        </p:grpSpPr>
        <p:sp>
          <p:nvSpPr>
            <p:cNvPr name="Freeform 3" id="3"/>
            <p:cNvSpPr/>
            <p:nvPr/>
          </p:nvSpPr>
          <p:spPr>
            <a:xfrm flipH="false" flipV="false" rot="0">
              <a:off x="0" y="0"/>
              <a:ext cx="5009965" cy="725908"/>
            </a:xfrm>
            <a:custGeom>
              <a:avLst/>
              <a:gdLst/>
              <a:ahLst/>
              <a:cxnLst/>
              <a:rect r="r" b="b" t="t" l="l"/>
              <a:pathLst>
                <a:path h="725908" w="5009965">
                  <a:moveTo>
                    <a:pt x="0" y="0"/>
                  </a:moveTo>
                  <a:lnTo>
                    <a:pt x="5009965" y="0"/>
                  </a:lnTo>
                  <a:lnTo>
                    <a:pt x="5009965" y="725908"/>
                  </a:lnTo>
                  <a:lnTo>
                    <a:pt x="0" y="725908"/>
                  </a:lnTo>
                  <a:close/>
                </a:path>
              </a:pathLst>
            </a:custGeom>
            <a:solidFill>
              <a:srgbClr val="5E17EB"/>
            </a:solidFill>
          </p:spPr>
        </p:sp>
        <p:sp>
          <p:nvSpPr>
            <p:cNvPr name="TextBox 4" id="4"/>
            <p:cNvSpPr txBox="true"/>
            <p:nvPr/>
          </p:nvSpPr>
          <p:spPr>
            <a:xfrm>
              <a:off x="0" y="38100"/>
              <a:ext cx="5009965" cy="687808"/>
            </a:xfrm>
            <a:prstGeom prst="rect">
              <a:avLst/>
            </a:prstGeom>
          </p:spPr>
          <p:txBody>
            <a:bodyPr anchor="ctr" rtlCol="false" tIns="50800" lIns="50800" bIns="50800" rIns="50800"/>
            <a:lstStyle/>
            <a:p>
              <a:pPr algn="ctr">
                <a:lnSpc>
                  <a:spcPts val="2600"/>
                </a:lnSpc>
              </a:pPr>
            </a:p>
          </p:txBody>
        </p:sp>
      </p:grpSp>
      <p:sp>
        <p:nvSpPr>
          <p:cNvPr name="Freeform 5" id="5"/>
          <p:cNvSpPr/>
          <p:nvPr/>
        </p:nvSpPr>
        <p:spPr>
          <a:xfrm flipH="false" flipV="false" rot="-10800000">
            <a:off x="15277930" y="8952838"/>
            <a:ext cx="667677" cy="305462"/>
          </a:xfrm>
          <a:custGeom>
            <a:avLst/>
            <a:gdLst/>
            <a:ahLst/>
            <a:cxnLst/>
            <a:rect r="r" b="b" t="t" l="l"/>
            <a:pathLst>
              <a:path h="305462" w="667677">
                <a:moveTo>
                  <a:pt x="0" y="0"/>
                </a:moveTo>
                <a:lnTo>
                  <a:pt x="667677" y="0"/>
                </a:lnTo>
                <a:lnTo>
                  <a:pt x="667677" y="305462"/>
                </a:lnTo>
                <a:lnTo>
                  <a:pt x="0" y="305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true" flipV="false" rot="-10800000">
            <a:off x="16591623" y="8952838"/>
            <a:ext cx="667677" cy="305462"/>
          </a:xfrm>
          <a:custGeom>
            <a:avLst/>
            <a:gdLst/>
            <a:ahLst/>
            <a:cxnLst/>
            <a:rect r="r" b="b" t="t" l="l"/>
            <a:pathLst>
              <a:path h="305462" w="667677">
                <a:moveTo>
                  <a:pt x="667677" y="0"/>
                </a:moveTo>
                <a:lnTo>
                  <a:pt x="0" y="0"/>
                </a:lnTo>
                <a:lnTo>
                  <a:pt x="0" y="305462"/>
                </a:lnTo>
                <a:lnTo>
                  <a:pt x="667677" y="305462"/>
                </a:lnTo>
                <a:lnTo>
                  <a:pt x="667677"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7" id="7"/>
          <p:cNvSpPr/>
          <p:nvPr/>
        </p:nvSpPr>
        <p:spPr>
          <a:xfrm flipV="true">
            <a:off x="5111374" y="9026925"/>
            <a:ext cx="0" cy="188430"/>
          </a:xfrm>
          <a:prstGeom prst="line">
            <a:avLst/>
          </a:prstGeom>
          <a:ln cap="flat" w="38100">
            <a:solidFill>
              <a:srgbClr val="FFFFFF"/>
            </a:solidFill>
            <a:prstDash val="solid"/>
            <a:headEnd type="none" len="sm" w="sm"/>
            <a:tailEnd type="none" len="sm" w="sm"/>
          </a:ln>
        </p:spPr>
      </p:sp>
      <p:sp>
        <p:nvSpPr>
          <p:cNvPr name="Freeform 8" id="8"/>
          <p:cNvSpPr/>
          <p:nvPr/>
        </p:nvSpPr>
        <p:spPr>
          <a:xfrm flipH="false" flipV="false" rot="0">
            <a:off x="6001154" y="2466094"/>
            <a:ext cx="11801240" cy="5354813"/>
          </a:xfrm>
          <a:custGeom>
            <a:avLst/>
            <a:gdLst/>
            <a:ahLst/>
            <a:cxnLst/>
            <a:rect r="r" b="b" t="t" l="l"/>
            <a:pathLst>
              <a:path h="5354813" w="11801240">
                <a:moveTo>
                  <a:pt x="0" y="0"/>
                </a:moveTo>
                <a:lnTo>
                  <a:pt x="11801240" y="0"/>
                </a:lnTo>
                <a:lnTo>
                  <a:pt x="11801240" y="5354812"/>
                </a:lnTo>
                <a:lnTo>
                  <a:pt x="0" y="5354812"/>
                </a:lnTo>
                <a:lnTo>
                  <a:pt x="0" y="0"/>
                </a:lnTo>
                <a:close/>
              </a:path>
            </a:pathLst>
          </a:custGeom>
          <a:blipFill>
            <a:blip r:embed="rId5"/>
            <a:stretch>
              <a:fillRect l="0" t="0" r="0" b="0"/>
            </a:stretch>
          </a:blipFill>
        </p:spPr>
      </p:sp>
      <p:sp>
        <p:nvSpPr>
          <p:cNvPr name="TextBox 9" id="9"/>
          <p:cNvSpPr txBox="true"/>
          <p:nvPr/>
        </p:nvSpPr>
        <p:spPr>
          <a:xfrm rot="0">
            <a:off x="1028700" y="683573"/>
            <a:ext cx="12269841" cy="1339849"/>
          </a:xfrm>
          <a:prstGeom prst="rect">
            <a:avLst/>
          </a:prstGeom>
        </p:spPr>
        <p:txBody>
          <a:bodyPr anchor="t" rtlCol="false" tIns="0" lIns="0" bIns="0" rIns="0">
            <a:spAutoFit/>
          </a:bodyPr>
          <a:lstStyle/>
          <a:p>
            <a:pPr algn="l">
              <a:lnSpc>
                <a:spcPts val="9999"/>
              </a:lnSpc>
            </a:pPr>
            <a:r>
              <a:rPr lang="en-US" sz="9999" b="true">
                <a:solidFill>
                  <a:srgbClr val="000000"/>
                </a:solidFill>
                <a:latin typeface="Neue Machina Ultra-Bold"/>
                <a:ea typeface="Neue Machina Ultra-Bold"/>
                <a:cs typeface="Neue Machina Ultra-Bold"/>
                <a:sym typeface="Neue Machina Ultra-Bold"/>
              </a:rPr>
              <a:t>MotorNet Setup</a:t>
            </a:r>
          </a:p>
        </p:txBody>
      </p:sp>
      <p:sp>
        <p:nvSpPr>
          <p:cNvPr name="TextBox 10" id="10"/>
          <p:cNvSpPr txBox="true"/>
          <p:nvPr/>
        </p:nvSpPr>
        <p:spPr>
          <a:xfrm rot="0">
            <a:off x="1028700" y="9012554"/>
            <a:ext cx="3836794" cy="245746"/>
          </a:xfrm>
          <a:prstGeom prst="rect">
            <a:avLst/>
          </a:prstGeom>
        </p:spPr>
        <p:txBody>
          <a:bodyPr anchor="t" rtlCol="false" tIns="0" lIns="0" bIns="0" rIns="0">
            <a:spAutoFit/>
          </a:bodyPr>
          <a:lstStyle/>
          <a:p>
            <a:pPr algn="l">
              <a:lnSpc>
                <a:spcPts val="1800"/>
              </a:lnSpc>
            </a:pPr>
            <a:r>
              <a:rPr lang="en-US" sz="1800" b="true">
                <a:solidFill>
                  <a:srgbClr val="FFFFFF"/>
                </a:solidFill>
                <a:latin typeface="Neue Machina Ultra-Bold"/>
                <a:ea typeface="Neue Machina Ultra-Bold"/>
                <a:cs typeface="Neue Machina Ultra-Bold"/>
                <a:sym typeface="Neue Machina Ultra-Bold"/>
              </a:rPr>
              <a:t>NMA Comparing Networks</a:t>
            </a:r>
          </a:p>
        </p:txBody>
      </p:sp>
      <p:sp>
        <p:nvSpPr>
          <p:cNvPr name="TextBox 11" id="11"/>
          <p:cNvSpPr txBox="true"/>
          <p:nvPr/>
        </p:nvSpPr>
        <p:spPr>
          <a:xfrm rot="0">
            <a:off x="5608211" y="9012554"/>
            <a:ext cx="1846275" cy="245746"/>
          </a:xfrm>
          <a:prstGeom prst="rect">
            <a:avLst/>
          </a:prstGeom>
        </p:spPr>
        <p:txBody>
          <a:bodyPr anchor="t" rtlCol="false" tIns="0" lIns="0" bIns="0" rIns="0">
            <a:spAutoFit/>
          </a:bodyPr>
          <a:lstStyle/>
          <a:p>
            <a:pPr algn="l">
              <a:lnSpc>
                <a:spcPts val="1800"/>
              </a:lnSpc>
            </a:pPr>
            <a:r>
              <a:rPr lang="en-US" sz="1800" b="true">
                <a:solidFill>
                  <a:srgbClr val="FFFFFF"/>
                </a:solidFill>
                <a:latin typeface="Neue Machina Ultra-Bold"/>
                <a:ea typeface="Neue Machina Ultra-Bold"/>
                <a:cs typeface="Neue Machina Ultra-Bold"/>
                <a:sym typeface="Neue Machina Ultra-Bold"/>
              </a:rPr>
              <a:t>Page 04/20</a:t>
            </a:r>
          </a:p>
        </p:txBody>
      </p:sp>
      <p:sp>
        <p:nvSpPr>
          <p:cNvPr name="TextBox 12" id="12"/>
          <p:cNvSpPr txBox="true"/>
          <p:nvPr/>
        </p:nvSpPr>
        <p:spPr>
          <a:xfrm rot="0">
            <a:off x="1028700" y="4518972"/>
            <a:ext cx="6702016" cy="790575"/>
          </a:xfrm>
          <a:prstGeom prst="rect">
            <a:avLst/>
          </a:prstGeom>
        </p:spPr>
        <p:txBody>
          <a:bodyPr anchor="t" rtlCol="false" tIns="0" lIns="0" bIns="0" rIns="0">
            <a:spAutoFit/>
          </a:bodyPr>
          <a:lstStyle/>
          <a:p>
            <a:pPr algn="l">
              <a:lnSpc>
                <a:spcPts val="3000"/>
              </a:lnSpc>
            </a:pPr>
            <a:r>
              <a:rPr lang="en-US" sz="3000" b="true">
                <a:solidFill>
                  <a:srgbClr val="5E17EB"/>
                </a:solidFill>
                <a:latin typeface="Neue Machina Ultra-Bold"/>
                <a:ea typeface="Neue Machina Ultra-Bold"/>
                <a:cs typeface="Neue Machina Ultra-Bold"/>
                <a:sym typeface="Neue Machina Ultra-Bold"/>
              </a:rPr>
              <a:t>Musculoskeletal arm schematic</a:t>
            </a:r>
          </a:p>
        </p:txBody>
      </p:sp>
      <p:sp>
        <p:nvSpPr>
          <p:cNvPr name="TextBox 13" id="13"/>
          <p:cNvSpPr txBox="true"/>
          <p:nvPr/>
        </p:nvSpPr>
        <p:spPr>
          <a:xfrm rot="0">
            <a:off x="1028700" y="5919147"/>
            <a:ext cx="4579511" cy="790575"/>
          </a:xfrm>
          <a:prstGeom prst="rect">
            <a:avLst/>
          </a:prstGeom>
        </p:spPr>
        <p:txBody>
          <a:bodyPr anchor="t" rtlCol="false" tIns="0" lIns="0" bIns="0" rIns="0">
            <a:spAutoFit/>
          </a:bodyPr>
          <a:lstStyle/>
          <a:p>
            <a:pPr algn="l">
              <a:lnSpc>
                <a:spcPts val="3000"/>
              </a:lnSpc>
            </a:pPr>
            <a:r>
              <a:rPr lang="en-US" sz="3000" b="true">
                <a:solidFill>
                  <a:srgbClr val="5E17EB"/>
                </a:solidFill>
                <a:latin typeface="Neue Machina Ultra-Bold"/>
                <a:ea typeface="Neue Machina Ultra-Bold"/>
                <a:cs typeface="Neue Machina Ultra-Bold"/>
                <a:sym typeface="Neue Machina Ultra-Bold"/>
              </a:rPr>
              <a:t>Random-Target (RT) workspace grid</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9012554"/>
            <a:ext cx="3836794" cy="245746"/>
          </a:xfrm>
          <a:prstGeom prst="rect">
            <a:avLst/>
          </a:prstGeom>
        </p:spPr>
        <p:txBody>
          <a:bodyPr anchor="t" rtlCol="false" tIns="0" lIns="0" bIns="0" rIns="0">
            <a:spAutoFit/>
          </a:bodyPr>
          <a:lstStyle/>
          <a:p>
            <a:pPr algn="l">
              <a:lnSpc>
                <a:spcPts val="1800"/>
              </a:lnSpc>
            </a:pPr>
            <a:r>
              <a:rPr lang="en-US" sz="1800" b="true">
                <a:solidFill>
                  <a:srgbClr val="5E17EB"/>
                </a:solidFill>
                <a:latin typeface="Neue Machina Ultra-Bold"/>
                <a:ea typeface="Neue Machina Ultra-Bold"/>
                <a:cs typeface="Neue Machina Ultra-Bold"/>
                <a:sym typeface="Neue Machina Ultra-Bold"/>
              </a:rPr>
              <a:t>NMA Comparing Networks</a:t>
            </a:r>
          </a:p>
        </p:txBody>
      </p:sp>
      <p:sp>
        <p:nvSpPr>
          <p:cNvPr name="TextBox 3" id="3"/>
          <p:cNvSpPr txBox="true"/>
          <p:nvPr/>
        </p:nvSpPr>
        <p:spPr>
          <a:xfrm rot="0">
            <a:off x="5608211" y="9012554"/>
            <a:ext cx="1846275" cy="245746"/>
          </a:xfrm>
          <a:prstGeom prst="rect">
            <a:avLst/>
          </a:prstGeom>
        </p:spPr>
        <p:txBody>
          <a:bodyPr anchor="t" rtlCol="false" tIns="0" lIns="0" bIns="0" rIns="0">
            <a:spAutoFit/>
          </a:bodyPr>
          <a:lstStyle/>
          <a:p>
            <a:pPr algn="l">
              <a:lnSpc>
                <a:spcPts val="1800"/>
              </a:lnSpc>
            </a:pPr>
            <a:r>
              <a:rPr lang="en-US" sz="1800" b="true">
                <a:solidFill>
                  <a:srgbClr val="000000"/>
                </a:solidFill>
                <a:latin typeface="Neue Machina Ultra-Bold"/>
                <a:ea typeface="Neue Machina Ultra-Bold"/>
                <a:cs typeface="Neue Machina Ultra-Bold"/>
                <a:sym typeface="Neue Machina Ultra-Bold"/>
              </a:rPr>
              <a:t>Page 05/20</a:t>
            </a:r>
          </a:p>
        </p:txBody>
      </p:sp>
      <p:sp>
        <p:nvSpPr>
          <p:cNvPr name="AutoShape 4" id="4"/>
          <p:cNvSpPr/>
          <p:nvPr/>
        </p:nvSpPr>
        <p:spPr>
          <a:xfrm flipV="true">
            <a:off x="5111374" y="9026925"/>
            <a:ext cx="0" cy="188430"/>
          </a:xfrm>
          <a:prstGeom prst="line">
            <a:avLst/>
          </a:prstGeom>
          <a:ln cap="flat" w="38100">
            <a:solidFill>
              <a:srgbClr val="000000"/>
            </a:solidFill>
            <a:prstDash val="solid"/>
            <a:headEnd type="none" len="sm" w="sm"/>
            <a:tailEnd type="none" len="sm" w="sm"/>
          </a:ln>
        </p:spPr>
      </p:sp>
      <p:sp>
        <p:nvSpPr>
          <p:cNvPr name="Freeform 5" id="5"/>
          <p:cNvSpPr/>
          <p:nvPr/>
        </p:nvSpPr>
        <p:spPr>
          <a:xfrm flipH="false" flipV="false" rot="-10800000">
            <a:off x="15277930" y="8952838"/>
            <a:ext cx="667677" cy="305462"/>
          </a:xfrm>
          <a:custGeom>
            <a:avLst/>
            <a:gdLst/>
            <a:ahLst/>
            <a:cxnLst/>
            <a:rect r="r" b="b" t="t" l="l"/>
            <a:pathLst>
              <a:path h="305462" w="667677">
                <a:moveTo>
                  <a:pt x="0" y="0"/>
                </a:moveTo>
                <a:lnTo>
                  <a:pt x="667677" y="0"/>
                </a:lnTo>
                <a:lnTo>
                  <a:pt x="667677" y="305462"/>
                </a:lnTo>
                <a:lnTo>
                  <a:pt x="0" y="305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true" flipV="false" rot="-10800000">
            <a:off x="16591623" y="8952838"/>
            <a:ext cx="667677" cy="305462"/>
          </a:xfrm>
          <a:custGeom>
            <a:avLst/>
            <a:gdLst/>
            <a:ahLst/>
            <a:cxnLst/>
            <a:rect r="r" b="b" t="t" l="l"/>
            <a:pathLst>
              <a:path h="305462" w="667677">
                <a:moveTo>
                  <a:pt x="667677" y="0"/>
                </a:moveTo>
                <a:lnTo>
                  <a:pt x="0" y="0"/>
                </a:lnTo>
                <a:lnTo>
                  <a:pt x="0" y="305462"/>
                </a:lnTo>
                <a:lnTo>
                  <a:pt x="667677" y="305462"/>
                </a:lnTo>
                <a:lnTo>
                  <a:pt x="667677"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8723678" y="3863974"/>
            <a:ext cx="726183" cy="409575"/>
          </a:xfrm>
          <a:prstGeom prst="rect">
            <a:avLst/>
          </a:prstGeom>
        </p:spPr>
        <p:txBody>
          <a:bodyPr anchor="t" rtlCol="false" tIns="0" lIns="0" bIns="0" rIns="0">
            <a:spAutoFit/>
          </a:bodyPr>
          <a:lstStyle/>
          <a:p>
            <a:pPr algn="l">
              <a:lnSpc>
                <a:spcPts val="3000"/>
              </a:lnSpc>
            </a:pPr>
            <a:r>
              <a:rPr lang="en-US" b="true" sz="3000">
                <a:solidFill>
                  <a:srgbClr val="5E17EB"/>
                </a:solidFill>
                <a:latin typeface="Neue Machina Ultra-Bold"/>
                <a:ea typeface="Neue Machina Ultra-Bold"/>
                <a:cs typeface="Neue Machina Ultra-Bold"/>
                <a:sym typeface="Neue Machina Ultra-Bold"/>
              </a:rPr>
              <a:t>01</a:t>
            </a:r>
          </a:p>
        </p:txBody>
      </p:sp>
      <p:sp>
        <p:nvSpPr>
          <p:cNvPr name="TextBox 8" id="8"/>
          <p:cNvSpPr txBox="true"/>
          <p:nvPr/>
        </p:nvSpPr>
        <p:spPr>
          <a:xfrm rot="0">
            <a:off x="8723678" y="7798291"/>
            <a:ext cx="726183" cy="409575"/>
          </a:xfrm>
          <a:prstGeom prst="rect">
            <a:avLst/>
          </a:prstGeom>
        </p:spPr>
        <p:txBody>
          <a:bodyPr anchor="t" rtlCol="false" tIns="0" lIns="0" bIns="0" rIns="0">
            <a:spAutoFit/>
          </a:bodyPr>
          <a:lstStyle/>
          <a:p>
            <a:pPr algn="l">
              <a:lnSpc>
                <a:spcPts val="3000"/>
              </a:lnSpc>
            </a:pPr>
            <a:r>
              <a:rPr lang="en-US" b="true" sz="3000">
                <a:solidFill>
                  <a:srgbClr val="5E17EB"/>
                </a:solidFill>
                <a:latin typeface="Neue Machina Ultra-Bold"/>
                <a:ea typeface="Neue Machina Ultra-Bold"/>
                <a:cs typeface="Neue Machina Ultra-Bold"/>
                <a:sym typeface="Neue Machina Ultra-Bold"/>
              </a:rPr>
              <a:t>03</a:t>
            </a:r>
          </a:p>
        </p:txBody>
      </p:sp>
      <p:grpSp>
        <p:nvGrpSpPr>
          <p:cNvPr name="Group 9" id="9"/>
          <p:cNvGrpSpPr/>
          <p:nvPr/>
        </p:nvGrpSpPr>
        <p:grpSpPr>
          <a:xfrm rot="0">
            <a:off x="8275763" y="5054770"/>
            <a:ext cx="10012237" cy="1918656"/>
            <a:chOff x="0" y="0"/>
            <a:chExt cx="2636968" cy="505325"/>
          </a:xfrm>
        </p:grpSpPr>
        <p:sp>
          <p:nvSpPr>
            <p:cNvPr name="Freeform 10" id="10"/>
            <p:cNvSpPr/>
            <p:nvPr/>
          </p:nvSpPr>
          <p:spPr>
            <a:xfrm flipH="false" flipV="false" rot="0">
              <a:off x="0" y="0"/>
              <a:ext cx="2636968" cy="505325"/>
            </a:xfrm>
            <a:custGeom>
              <a:avLst/>
              <a:gdLst/>
              <a:ahLst/>
              <a:cxnLst/>
              <a:rect r="r" b="b" t="t" l="l"/>
              <a:pathLst>
                <a:path h="505325" w="2636968">
                  <a:moveTo>
                    <a:pt x="0" y="0"/>
                  </a:moveTo>
                  <a:lnTo>
                    <a:pt x="2636968" y="0"/>
                  </a:lnTo>
                  <a:lnTo>
                    <a:pt x="2636968" y="505325"/>
                  </a:lnTo>
                  <a:lnTo>
                    <a:pt x="0" y="505325"/>
                  </a:lnTo>
                  <a:close/>
                </a:path>
              </a:pathLst>
            </a:custGeom>
            <a:solidFill>
              <a:srgbClr val="5E17EB"/>
            </a:solidFill>
          </p:spPr>
        </p:sp>
        <p:sp>
          <p:nvSpPr>
            <p:cNvPr name="TextBox 11" id="11"/>
            <p:cNvSpPr txBox="true"/>
            <p:nvPr/>
          </p:nvSpPr>
          <p:spPr>
            <a:xfrm>
              <a:off x="0" y="38100"/>
              <a:ext cx="2636968" cy="467225"/>
            </a:xfrm>
            <a:prstGeom prst="rect">
              <a:avLst/>
            </a:prstGeom>
          </p:spPr>
          <p:txBody>
            <a:bodyPr anchor="ctr" rtlCol="false" tIns="50800" lIns="50800" bIns="50800" rIns="50800"/>
            <a:lstStyle/>
            <a:p>
              <a:pPr algn="ctr">
                <a:lnSpc>
                  <a:spcPts val="2600"/>
                </a:lnSpc>
              </a:pPr>
            </a:p>
          </p:txBody>
        </p:sp>
      </p:grpSp>
      <p:sp>
        <p:nvSpPr>
          <p:cNvPr name="TextBox 12" id="12"/>
          <p:cNvSpPr txBox="true"/>
          <p:nvPr/>
        </p:nvSpPr>
        <p:spPr>
          <a:xfrm rot="0">
            <a:off x="8723678" y="5779146"/>
            <a:ext cx="726183" cy="409575"/>
          </a:xfrm>
          <a:prstGeom prst="rect">
            <a:avLst/>
          </a:prstGeom>
        </p:spPr>
        <p:txBody>
          <a:bodyPr anchor="t" rtlCol="false" tIns="0" lIns="0" bIns="0" rIns="0">
            <a:spAutoFit/>
          </a:bodyPr>
          <a:lstStyle/>
          <a:p>
            <a:pPr algn="l">
              <a:lnSpc>
                <a:spcPts val="3000"/>
              </a:lnSpc>
            </a:pPr>
            <a:r>
              <a:rPr lang="en-US" b="true" sz="3000">
                <a:solidFill>
                  <a:srgbClr val="FFFFFF"/>
                </a:solidFill>
                <a:latin typeface="Neue Machina Ultra-Bold"/>
                <a:ea typeface="Neue Machina Ultra-Bold"/>
                <a:cs typeface="Neue Machina Ultra-Bold"/>
                <a:sym typeface="Neue Machina Ultra-Bold"/>
              </a:rPr>
              <a:t>02</a:t>
            </a:r>
          </a:p>
        </p:txBody>
      </p:sp>
      <p:sp>
        <p:nvSpPr>
          <p:cNvPr name="TextBox 13" id="13"/>
          <p:cNvSpPr txBox="true"/>
          <p:nvPr/>
        </p:nvSpPr>
        <p:spPr>
          <a:xfrm rot="0">
            <a:off x="9758047" y="3782694"/>
            <a:ext cx="7047668" cy="490855"/>
          </a:xfrm>
          <a:prstGeom prst="rect">
            <a:avLst/>
          </a:prstGeom>
        </p:spPr>
        <p:txBody>
          <a:bodyPr anchor="t" rtlCol="false" tIns="0" lIns="0" bIns="0" rIns="0">
            <a:spAutoFit/>
          </a:bodyPr>
          <a:lstStyle/>
          <a:p>
            <a:pPr algn="just">
              <a:lnSpc>
                <a:spcPts val="3920"/>
              </a:lnSpc>
            </a:pPr>
            <a:r>
              <a:rPr lang="en-US" sz="2800">
                <a:solidFill>
                  <a:srgbClr val="000000"/>
                </a:solidFill>
                <a:latin typeface="Neue Machina"/>
                <a:ea typeface="Neue Machina"/>
                <a:cs typeface="Neue Machina"/>
                <a:sym typeface="Neue Machina"/>
              </a:rPr>
              <a:t>Input Layer - Observation</a:t>
            </a:r>
          </a:p>
        </p:txBody>
      </p:sp>
      <p:sp>
        <p:nvSpPr>
          <p:cNvPr name="TextBox 14" id="14"/>
          <p:cNvSpPr txBox="true"/>
          <p:nvPr/>
        </p:nvSpPr>
        <p:spPr>
          <a:xfrm rot="0">
            <a:off x="9758047" y="7717011"/>
            <a:ext cx="7047668" cy="490855"/>
          </a:xfrm>
          <a:prstGeom prst="rect">
            <a:avLst/>
          </a:prstGeom>
        </p:spPr>
        <p:txBody>
          <a:bodyPr anchor="t" rtlCol="false" tIns="0" lIns="0" bIns="0" rIns="0">
            <a:spAutoFit/>
          </a:bodyPr>
          <a:lstStyle/>
          <a:p>
            <a:pPr algn="just">
              <a:lnSpc>
                <a:spcPts val="3920"/>
              </a:lnSpc>
            </a:pPr>
            <a:r>
              <a:rPr lang="en-US" sz="2800">
                <a:solidFill>
                  <a:srgbClr val="000000"/>
                </a:solidFill>
                <a:latin typeface="Neue Machina"/>
                <a:ea typeface="Neue Machina"/>
                <a:cs typeface="Neue Machina"/>
                <a:sym typeface="Neue Machina"/>
              </a:rPr>
              <a:t>Output - Muscle Activation</a:t>
            </a:r>
          </a:p>
        </p:txBody>
      </p:sp>
      <p:sp>
        <p:nvSpPr>
          <p:cNvPr name="TextBox 15" id="15"/>
          <p:cNvSpPr txBox="true"/>
          <p:nvPr/>
        </p:nvSpPr>
        <p:spPr>
          <a:xfrm rot="0">
            <a:off x="9791310" y="5611509"/>
            <a:ext cx="7047668" cy="490855"/>
          </a:xfrm>
          <a:prstGeom prst="rect">
            <a:avLst/>
          </a:prstGeom>
        </p:spPr>
        <p:txBody>
          <a:bodyPr anchor="t" rtlCol="false" tIns="0" lIns="0" bIns="0" rIns="0">
            <a:spAutoFit/>
          </a:bodyPr>
          <a:lstStyle/>
          <a:p>
            <a:pPr algn="just">
              <a:lnSpc>
                <a:spcPts val="3920"/>
              </a:lnSpc>
            </a:pPr>
            <a:r>
              <a:rPr lang="en-US" sz="2800">
                <a:solidFill>
                  <a:srgbClr val="FFFFFF"/>
                </a:solidFill>
                <a:latin typeface="Neue Machina"/>
                <a:ea typeface="Neue Machina"/>
                <a:cs typeface="Neue Machina"/>
                <a:sym typeface="Neue Machina"/>
              </a:rPr>
              <a:t>GRU → Linear → Sigmoid</a:t>
            </a:r>
          </a:p>
        </p:txBody>
      </p:sp>
      <p:sp>
        <p:nvSpPr>
          <p:cNvPr name="TextBox 16" id="16"/>
          <p:cNvSpPr txBox="true"/>
          <p:nvPr/>
        </p:nvSpPr>
        <p:spPr>
          <a:xfrm rot="0">
            <a:off x="1086456" y="801911"/>
            <a:ext cx="16726811" cy="1339849"/>
          </a:xfrm>
          <a:prstGeom prst="rect">
            <a:avLst/>
          </a:prstGeom>
        </p:spPr>
        <p:txBody>
          <a:bodyPr anchor="t" rtlCol="false" tIns="0" lIns="0" bIns="0" rIns="0">
            <a:spAutoFit/>
          </a:bodyPr>
          <a:lstStyle/>
          <a:p>
            <a:pPr algn="l">
              <a:lnSpc>
                <a:spcPts val="9999"/>
              </a:lnSpc>
            </a:pPr>
            <a:r>
              <a:rPr lang="en-US" sz="9999" b="true">
                <a:solidFill>
                  <a:srgbClr val="000000"/>
                </a:solidFill>
                <a:latin typeface="Neue Machina Ultra-Bold"/>
                <a:ea typeface="Neue Machina Ultra-Bold"/>
                <a:cs typeface="Neue Machina Ultra-Bold"/>
                <a:sym typeface="Neue Machina Ultra-Bold"/>
              </a:rPr>
              <a:t>Networ</a:t>
            </a:r>
            <a:r>
              <a:rPr lang="en-US" b="true" sz="9999">
                <a:solidFill>
                  <a:srgbClr val="000000"/>
                </a:solidFill>
                <a:latin typeface="Neue Machina Ultra-Bold"/>
                <a:ea typeface="Neue Machina Ultra-Bold"/>
                <a:cs typeface="Neue Machina Ultra-Bold"/>
                <a:sym typeface="Neue Machina Ultra-Bold"/>
              </a:rPr>
              <a:t>k Architecture</a:t>
            </a:r>
          </a:p>
        </p:txBody>
      </p:sp>
      <p:sp>
        <p:nvSpPr>
          <p:cNvPr name="Freeform 17" id="17"/>
          <p:cNvSpPr/>
          <p:nvPr/>
        </p:nvSpPr>
        <p:spPr>
          <a:xfrm flipH="false" flipV="false" rot="0">
            <a:off x="2306193" y="2141760"/>
            <a:ext cx="4612792" cy="6581713"/>
          </a:xfrm>
          <a:custGeom>
            <a:avLst/>
            <a:gdLst/>
            <a:ahLst/>
            <a:cxnLst/>
            <a:rect r="r" b="b" t="t" l="l"/>
            <a:pathLst>
              <a:path h="6581713" w="4612792">
                <a:moveTo>
                  <a:pt x="0" y="0"/>
                </a:moveTo>
                <a:lnTo>
                  <a:pt x="4612792" y="0"/>
                </a:lnTo>
                <a:lnTo>
                  <a:pt x="4612792" y="6581713"/>
                </a:lnTo>
                <a:lnTo>
                  <a:pt x="0" y="6581713"/>
                </a:lnTo>
                <a:lnTo>
                  <a:pt x="0" y="0"/>
                </a:lnTo>
                <a:close/>
              </a:path>
            </a:pathLst>
          </a:custGeom>
          <a:blipFill>
            <a:blip r:embed="rId5"/>
            <a:stretch>
              <a:fillRect l="-76426" t="-28570" r="-345930" b="-7799"/>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700312"/>
            <a:ext cx="16369603" cy="10906248"/>
          </a:xfrm>
          <a:custGeom>
            <a:avLst/>
            <a:gdLst/>
            <a:ahLst/>
            <a:cxnLst/>
            <a:rect r="r" b="b" t="t" l="l"/>
            <a:pathLst>
              <a:path h="10906248" w="16369603">
                <a:moveTo>
                  <a:pt x="0" y="0"/>
                </a:moveTo>
                <a:lnTo>
                  <a:pt x="16369603" y="0"/>
                </a:lnTo>
                <a:lnTo>
                  <a:pt x="16369603" y="10906248"/>
                </a:lnTo>
                <a:lnTo>
                  <a:pt x="0" y="10906248"/>
                </a:lnTo>
                <a:lnTo>
                  <a:pt x="0" y="0"/>
                </a:lnTo>
                <a:close/>
              </a:path>
            </a:pathLst>
          </a:custGeom>
          <a:blipFill>
            <a:blip r:embed="rId2">
              <a:alphaModFix amt="31999"/>
            </a:blip>
            <a:stretch>
              <a:fillRect l="0" t="0" r="0" b="0"/>
            </a:stretch>
          </a:blipFill>
        </p:spPr>
      </p:sp>
      <p:sp>
        <p:nvSpPr>
          <p:cNvPr name="TextBox 3" id="3"/>
          <p:cNvSpPr txBox="true"/>
          <p:nvPr/>
        </p:nvSpPr>
        <p:spPr>
          <a:xfrm rot="0">
            <a:off x="1028700" y="3525984"/>
            <a:ext cx="14583069" cy="2567956"/>
          </a:xfrm>
          <a:prstGeom prst="rect">
            <a:avLst/>
          </a:prstGeom>
        </p:spPr>
        <p:txBody>
          <a:bodyPr anchor="t" rtlCol="false" tIns="0" lIns="0" bIns="0" rIns="0">
            <a:spAutoFit/>
          </a:bodyPr>
          <a:lstStyle/>
          <a:p>
            <a:pPr algn="l">
              <a:lnSpc>
                <a:spcPts val="6600"/>
              </a:lnSpc>
            </a:pPr>
            <a:r>
              <a:rPr lang="en-US" sz="6600" b="true">
                <a:solidFill>
                  <a:srgbClr val="000000"/>
                </a:solidFill>
                <a:latin typeface="Neue Machina Ultra-Bold"/>
                <a:ea typeface="Neue Machina Ultra-Bold"/>
                <a:cs typeface="Neue Machina Ultra-Bold"/>
                <a:sym typeface="Neue Machina Ultra-Bold"/>
              </a:rPr>
              <a:t>Can we train an RNN to control an arm for reaching a random target?</a:t>
            </a:r>
          </a:p>
        </p:txBody>
      </p:sp>
      <p:grpSp>
        <p:nvGrpSpPr>
          <p:cNvPr name="Group 4" id="4"/>
          <p:cNvGrpSpPr/>
          <p:nvPr/>
        </p:nvGrpSpPr>
        <p:grpSpPr>
          <a:xfrm rot="0">
            <a:off x="-367106" y="7887182"/>
            <a:ext cx="19022211" cy="2756183"/>
            <a:chOff x="0" y="0"/>
            <a:chExt cx="5009965" cy="725908"/>
          </a:xfrm>
        </p:grpSpPr>
        <p:sp>
          <p:nvSpPr>
            <p:cNvPr name="Freeform 5" id="5"/>
            <p:cNvSpPr/>
            <p:nvPr/>
          </p:nvSpPr>
          <p:spPr>
            <a:xfrm flipH="false" flipV="false" rot="0">
              <a:off x="0" y="0"/>
              <a:ext cx="5009965" cy="725908"/>
            </a:xfrm>
            <a:custGeom>
              <a:avLst/>
              <a:gdLst/>
              <a:ahLst/>
              <a:cxnLst/>
              <a:rect r="r" b="b" t="t" l="l"/>
              <a:pathLst>
                <a:path h="725908" w="5009965">
                  <a:moveTo>
                    <a:pt x="0" y="0"/>
                  </a:moveTo>
                  <a:lnTo>
                    <a:pt x="5009965" y="0"/>
                  </a:lnTo>
                  <a:lnTo>
                    <a:pt x="5009965" y="725908"/>
                  </a:lnTo>
                  <a:lnTo>
                    <a:pt x="0" y="725908"/>
                  </a:lnTo>
                  <a:close/>
                </a:path>
              </a:pathLst>
            </a:custGeom>
            <a:solidFill>
              <a:srgbClr val="5E17EB"/>
            </a:solidFill>
          </p:spPr>
        </p:sp>
        <p:sp>
          <p:nvSpPr>
            <p:cNvPr name="TextBox 6" id="6"/>
            <p:cNvSpPr txBox="true"/>
            <p:nvPr/>
          </p:nvSpPr>
          <p:spPr>
            <a:xfrm>
              <a:off x="0" y="38100"/>
              <a:ext cx="5009965" cy="687808"/>
            </a:xfrm>
            <a:prstGeom prst="rect">
              <a:avLst/>
            </a:prstGeom>
          </p:spPr>
          <p:txBody>
            <a:bodyPr anchor="ctr" rtlCol="false" tIns="50800" lIns="50800" bIns="50800" rIns="50800"/>
            <a:lstStyle/>
            <a:p>
              <a:pPr algn="ctr">
                <a:lnSpc>
                  <a:spcPts val="2600"/>
                </a:lnSpc>
              </a:pPr>
            </a:p>
          </p:txBody>
        </p:sp>
      </p:grpSp>
      <p:sp>
        <p:nvSpPr>
          <p:cNvPr name="Freeform 7" id="7"/>
          <p:cNvSpPr/>
          <p:nvPr/>
        </p:nvSpPr>
        <p:spPr>
          <a:xfrm flipH="false" flipV="false" rot="-10800000">
            <a:off x="15277930" y="8952838"/>
            <a:ext cx="667677" cy="305462"/>
          </a:xfrm>
          <a:custGeom>
            <a:avLst/>
            <a:gdLst/>
            <a:ahLst/>
            <a:cxnLst/>
            <a:rect r="r" b="b" t="t" l="l"/>
            <a:pathLst>
              <a:path h="305462" w="667677">
                <a:moveTo>
                  <a:pt x="0" y="0"/>
                </a:moveTo>
                <a:lnTo>
                  <a:pt x="667677" y="0"/>
                </a:lnTo>
                <a:lnTo>
                  <a:pt x="667677" y="305462"/>
                </a:lnTo>
                <a:lnTo>
                  <a:pt x="0" y="305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true" flipV="false" rot="-10800000">
            <a:off x="16591623" y="8952838"/>
            <a:ext cx="667677" cy="305462"/>
          </a:xfrm>
          <a:custGeom>
            <a:avLst/>
            <a:gdLst/>
            <a:ahLst/>
            <a:cxnLst/>
            <a:rect r="r" b="b" t="t" l="l"/>
            <a:pathLst>
              <a:path h="305462" w="667677">
                <a:moveTo>
                  <a:pt x="667677" y="0"/>
                </a:moveTo>
                <a:lnTo>
                  <a:pt x="0" y="0"/>
                </a:lnTo>
                <a:lnTo>
                  <a:pt x="0" y="305462"/>
                </a:lnTo>
                <a:lnTo>
                  <a:pt x="667677" y="305462"/>
                </a:lnTo>
                <a:lnTo>
                  <a:pt x="667677"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9" id="9"/>
          <p:cNvSpPr/>
          <p:nvPr/>
        </p:nvSpPr>
        <p:spPr>
          <a:xfrm flipV="true">
            <a:off x="5111374" y="9026925"/>
            <a:ext cx="0" cy="188430"/>
          </a:xfrm>
          <a:prstGeom prst="line">
            <a:avLst/>
          </a:prstGeom>
          <a:ln cap="flat" w="38100">
            <a:solidFill>
              <a:srgbClr val="FFFFFF"/>
            </a:solidFill>
            <a:prstDash val="solid"/>
            <a:headEnd type="none" len="sm" w="sm"/>
            <a:tailEnd type="none" len="sm" w="sm"/>
          </a:ln>
        </p:spPr>
      </p:sp>
      <p:sp>
        <p:nvSpPr>
          <p:cNvPr name="TextBox 10" id="10"/>
          <p:cNvSpPr txBox="true"/>
          <p:nvPr/>
        </p:nvSpPr>
        <p:spPr>
          <a:xfrm rot="0">
            <a:off x="1028700" y="9012554"/>
            <a:ext cx="3836794" cy="245746"/>
          </a:xfrm>
          <a:prstGeom prst="rect">
            <a:avLst/>
          </a:prstGeom>
        </p:spPr>
        <p:txBody>
          <a:bodyPr anchor="t" rtlCol="false" tIns="0" lIns="0" bIns="0" rIns="0">
            <a:spAutoFit/>
          </a:bodyPr>
          <a:lstStyle/>
          <a:p>
            <a:pPr algn="l">
              <a:lnSpc>
                <a:spcPts val="1800"/>
              </a:lnSpc>
            </a:pPr>
            <a:r>
              <a:rPr lang="en-US" sz="1800" b="true">
                <a:solidFill>
                  <a:srgbClr val="FFFFFF"/>
                </a:solidFill>
                <a:latin typeface="Neue Machina Ultra-Bold"/>
                <a:ea typeface="Neue Machina Ultra-Bold"/>
                <a:cs typeface="Neue Machina Ultra-Bold"/>
                <a:sym typeface="Neue Machina Ultra-Bold"/>
              </a:rPr>
              <a:t>NMA Comparing Networks</a:t>
            </a:r>
          </a:p>
        </p:txBody>
      </p:sp>
      <p:sp>
        <p:nvSpPr>
          <p:cNvPr name="TextBox 11" id="11"/>
          <p:cNvSpPr txBox="true"/>
          <p:nvPr/>
        </p:nvSpPr>
        <p:spPr>
          <a:xfrm rot="0">
            <a:off x="5608211" y="9012554"/>
            <a:ext cx="5238950" cy="245746"/>
          </a:xfrm>
          <a:prstGeom prst="rect">
            <a:avLst/>
          </a:prstGeom>
        </p:spPr>
        <p:txBody>
          <a:bodyPr anchor="t" rtlCol="false" tIns="0" lIns="0" bIns="0" rIns="0">
            <a:spAutoFit/>
          </a:bodyPr>
          <a:lstStyle/>
          <a:p>
            <a:pPr algn="l">
              <a:lnSpc>
                <a:spcPts val="1800"/>
              </a:lnSpc>
            </a:pPr>
            <a:r>
              <a:rPr lang="en-US" sz="1800" b="true">
                <a:solidFill>
                  <a:srgbClr val="FFFFFF"/>
                </a:solidFill>
                <a:latin typeface="Neue Machina Ultra-Bold"/>
                <a:ea typeface="Neue Machina Ultra-Bold"/>
                <a:cs typeface="Neue Machina Ultra-Bold"/>
                <a:sym typeface="Neue Machina Ultra-Bold"/>
              </a:rPr>
              <a:t>Q5 FROM THE TEMPLATE ON NMA</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flipV="true">
            <a:off x="5111374" y="9026925"/>
            <a:ext cx="0" cy="188430"/>
          </a:xfrm>
          <a:prstGeom prst="line">
            <a:avLst/>
          </a:prstGeom>
          <a:ln cap="flat" w="38100">
            <a:solidFill>
              <a:srgbClr val="000000"/>
            </a:solidFill>
            <a:prstDash val="solid"/>
            <a:headEnd type="none" len="sm" w="sm"/>
            <a:tailEnd type="none" len="sm" w="sm"/>
          </a:ln>
        </p:spPr>
      </p:sp>
      <p:sp>
        <p:nvSpPr>
          <p:cNvPr name="Freeform 3" id="3"/>
          <p:cNvSpPr/>
          <p:nvPr/>
        </p:nvSpPr>
        <p:spPr>
          <a:xfrm flipH="false" flipV="false" rot="-10800000">
            <a:off x="15277930" y="8952838"/>
            <a:ext cx="667677" cy="305462"/>
          </a:xfrm>
          <a:custGeom>
            <a:avLst/>
            <a:gdLst/>
            <a:ahLst/>
            <a:cxnLst/>
            <a:rect r="r" b="b" t="t" l="l"/>
            <a:pathLst>
              <a:path h="305462" w="667677">
                <a:moveTo>
                  <a:pt x="0" y="0"/>
                </a:moveTo>
                <a:lnTo>
                  <a:pt x="667677" y="0"/>
                </a:lnTo>
                <a:lnTo>
                  <a:pt x="667677" y="305462"/>
                </a:lnTo>
                <a:lnTo>
                  <a:pt x="0" y="3054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true" flipV="false" rot="-10800000">
            <a:off x="16591623" y="8952838"/>
            <a:ext cx="667677" cy="305462"/>
          </a:xfrm>
          <a:custGeom>
            <a:avLst/>
            <a:gdLst/>
            <a:ahLst/>
            <a:cxnLst/>
            <a:rect r="r" b="b" t="t" l="l"/>
            <a:pathLst>
              <a:path h="305462" w="667677">
                <a:moveTo>
                  <a:pt x="667677" y="0"/>
                </a:moveTo>
                <a:lnTo>
                  <a:pt x="0" y="0"/>
                </a:lnTo>
                <a:lnTo>
                  <a:pt x="0" y="305462"/>
                </a:lnTo>
                <a:lnTo>
                  <a:pt x="667677" y="305462"/>
                </a:lnTo>
                <a:lnTo>
                  <a:pt x="667677"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360276" y="2582635"/>
            <a:ext cx="19008552" cy="6127541"/>
            <a:chOff x="0" y="0"/>
            <a:chExt cx="5006368" cy="1613838"/>
          </a:xfrm>
        </p:grpSpPr>
        <p:sp>
          <p:nvSpPr>
            <p:cNvPr name="Freeform 6" id="6"/>
            <p:cNvSpPr/>
            <p:nvPr/>
          </p:nvSpPr>
          <p:spPr>
            <a:xfrm flipH="false" flipV="false" rot="0">
              <a:off x="0" y="0"/>
              <a:ext cx="5006368" cy="1613838"/>
            </a:xfrm>
            <a:custGeom>
              <a:avLst/>
              <a:gdLst/>
              <a:ahLst/>
              <a:cxnLst/>
              <a:rect r="r" b="b" t="t" l="l"/>
              <a:pathLst>
                <a:path h="1613838" w="5006368">
                  <a:moveTo>
                    <a:pt x="0" y="0"/>
                  </a:moveTo>
                  <a:lnTo>
                    <a:pt x="5006368" y="0"/>
                  </a:lnTo>
                  <a:lnTo>
                    <a:pt x="5006368" y="1613838"/>
                  </a:lnTo>
                  <a:lnTo>
                    <a:pt x="0" y="1613838"/>
                  </a:lnTo>
                  <a:close/>
                </a:path>
              </a:pathLst>
            </a:custGeom>
            <a:solidFill>
              <a:srgbClr val="5E17EB"/>
            </a:solidFill>
          </p:spPr>
        </p:sp>
        <p:sp>
          <p:nvSpPr>
            <p:cNvPr name="TextBox 7" id="7"/>
            <p:cNvSpPr txBox="true"/>
            <p:nvPr/>
          </p:nvSpPr>
          <p:spPr>
            <a:xfrm>
              <a:off x="0" y="38100"/>
              <a:ext cx="5006368" cy="1575738"/>
            </a:xfrm>
            <a:prstGeom prst="rect">
              <a:avLst/>
            </a:prstGeom>
          </p:spPr>
          <p:txBody>
            <a:bodyPr anchor="ctr" rtlCol="false" tIns="50800" lIns="50800" bIns="50800" rIns="50800"/>
            <a:lstStyle/>
            <a:p>
              <a:pPr algn="ctr">
                <a:lnSpc>
                  <a:spcPts val="2600"/>
                </a:lnSpc>
              </a:pPr>
            </a:p>
          </p:txBody>
        </p:sp>
      </p:grpSp>
      <p:sp>
        <p:nvSpPr>
          <p:cNvPr name="AutoShape 8" id="8"/>
          <p:cNvSpPr/>
          <p:nvPr/>
        </p:nvSpPr>
        <p:spPr>
          <a:xfrm>
            <a:off x="1028700" y="3821893"/>
            <a:ext cx="466295" cy="0"/>
          </a:xfrm>
          <a:prstGeom prst="line">
            <a:avLst/>
          </a:prstGeom>
          <a:ln cap="flat" w="38100">
            <a:solidFill>
              <a:srgbClr val="FFFFFF"/>
            </a:solidFill>
            <a:prstDash val="solid"/>
            <a:headEnd type="none" len="sm" w="sm"/>
            <a:tailEnd type="none" len="sm" w="sm"/>
          </a:ln>
        </p:spPr>
      </p:sp>
      <p:sp>
        <p:nvSpPr>
          <p:cNvPr name="AutoShape 9" id="9"/>
          <p:cNvSpPr/>
          <p:nvPr/>
        </p:nvSpPr>
        <p:spPr>
          <a:xfrm>
            <a:off x="9819827" y="3821893"/>
            <a:ext cx="466295" cy="0"/>
          </a:xfrm>
          <a:prstGeom prst="line">
            <a:avLst/>
          </a:prstGeom>
          <a:ln cap="flat" w="38100">
            <a:solidFill>
              <a:srgbClr val="FFFFFF"/>
            </a:solidFill>
            <a:prstDash val="solid"/>
            <a:headEnd type="none" len="sm" w="sm"/>
            <a:tailEnd type="none" len="sm" w="sm"/>
          </a:ln>
        </p:spPr>
      </p:sp>
      <p:sp>
        <p:nvSpPr>
          <p:cNvPr name="Freeform 10" id="10"/>
          <p:cNvSpPr/>
          <p:nvPr/>
        </p:nvSpPr>
        <p:spPr>
          <a:xfrm flipH="false" flipV="false" rot="0">
            <a:off x="4770793" y="3118773"/>
            <a:ext cx="9711938" cy="5452559"/>
          </a:xfrm>
          <a:custGeom>
            <a:avLst/>
            <a:gdLst/>
            <a:ahLst/>
            <a:cxnLst/>
            <a:rect r="r" b="b" t="t" l="l"/>
            <a:pathLst>
              <a:path h="5452559" w="9711938">
                <a:moveTo>
                  <a:pt x="0" y="0"/>
                </a:moveTo>
                <a:lnTo>
                  <a:pt x="9711937" y="0"/>
                </a:lnTo>
                <a:lnTo>
                  <a:pt x="9711937" y="5452559"/>
                </a:lnTo>
                <a:lnTo>
                  <a:pt x="0" y="5452559"/>
                </a:lnTo>
                <a:lnTo>
                  <a:pt x="0" y="0"/>
                </a:lnTo>
                <a:close/>
              </a:path>
            </a:pathLst>
          </a:custGeom>
          <a:blipFill>
            <a:blip r:embed="rId4"/>
            <a:stretch>
              <a:fillRect l="0" t="0" r="0" b="0"/>
            </a:stretch>
          </a:blipFill>
        </p:spPr>
      </p:sp>
      <p:sp>
        <p:nvSpPr>
          <p:cNvPr name="TextBox 11" id="11"/>
          <p:cNvSpPr txBox="true"/>
          <p:nvPr/>
        </p:nvSpPr>
        <p:spPr>
          <a:xfrm rot="0">
            <a:off x="1028700" y="9012554"/>
            <a:ext cx="3836794" cy="245746"/>
          </a:xfrm>
          <a:prstGeom prst="rect">
            <a:avLst/>
          </a:prstGeom>
        </p:spPr>
        <p:txBody>
          <a:bodyPr anchor="t" rtlCol="false" tIns="0" lIns="0" bIns="0" rIns="0">
            <a:spAutoFit/>
          </a:bodyPr>
          <a:lstStyle/>
          <a:p>
            <a:pPr algn="l">
              <a:lnSpc>
                <a:spcPts val="1800"/>
              </a:lnSpc>
            </a:pPr>
            <a:r>
              <a:rPr lang="en-US" sz="1800" b="true">
                <a:solidFill>
                  <a:srgbClr val="5E17EB"/>
                </a:solidFill>
                <a:latin typeface="Neue Machina Ultra-Bold"/>
                <a:ea typeface="Neue Machina Ultra-Bold"/>
                <a:cs typeface="Neue Machina Ultra-Bold"/>
                <a:sym typeface="Neue Machina Ultra-Bold"/>
              </a:rPr>
              <a:t>NMA Comparing Networks</a:t>
            </a:r>
          </a:p>
        </p:txBody>
      </p:sp>
      <p:sp>
        <p:nvSpPr>
          <p:cNvPr name="TextBox 12" id="12"/>
          <p:cNvSpPr txBox="true"/>
          <p:nvPr/>
        </p:nvSpPr>
        <p:spPr>
          <a:xfrm rot="0">
            <a:off x="5608211" y="9012554"/>
            <a:ext cx="1846275" cy="245746"/>
          </a:xfrm>
          <a:prstGeom prst="rect">
            <a:avLst/>
          </a:prstGeom>
        </p:spPr>
        <p:txBody>
          <a:bodyPr anchor="t" rtlCol="false" tIns="0" lIns="0" bIns="0" rIns="0">
            <a:spAutoFit/>
          </a:bodyPr>
          <a:lstStyle/>
          <a:p>
            <a:pPr algn="l">
              <a:lnSpc>
                <a:spcPts val="1800"/>
              </a:lnSpc>
            </a:pPr>
            <a:r>
              <a:rPr lang="en-US" sz="1800" b="true">
                <a:solidFill>
                  <a:srgbClr val="000000"/>
                </a:solidFill>
                <a:latin typeface="Neue Machina Ultra-Bold"/>
                <a:ea typeface="Neue Machina Ultra-Bold"/>
                <a:cs typeface="Neue Machina Ultra-Bold"/>
                <a:sym typeface="Neue Machina Ultra-Bold"/>
              </a:rPr>
              <a:t>Page 07/20</a:t>
            </a:r>
          </a:p>
        </p:txBody>
      </p:sp>
      <p:sp>
        <p:nvSpPr>
          <p:cNvPr name="TextBox 13" id="13"/>
          <p:cNvSpPr txBox="true"/>
          <p:nvPr/>
        </p:nvSpPr>
        <p:spPr>
          <a:xfrm rot="0">
            <a:off x="607894" y="804636"/>
            <a:ext cx="17072212" cy="1339849"/>
          </a:xfrm>
          <a:prstGeom prst="rect">
            <a:avLst/>
          </a:prstGeom>
        </p:spPr>
        <p:txBody>
          <a:bodyPr anchor="t" rtlCol="false" tIns="0" lIns="0" bIns="0" rIns="0">
            <a:spAutoFit/>
          </a:bodyPr>
          <a:lstStyle/>
          <a:p>
            <a:pPr algn="ctr">
              <a:lnSpc>
                <a:spcPts val="9999"/>
              </a:lnSpc>
            </a:pPr>
            <a:r>
              <a:rPr lang="en-US" sz="9999" b="true">
                <a:solidFill>
                  <a:srgbClr val="000000"/>
                </a:solidFill>
                <a:latin typeface="Neue Machina Ultra-Bold"/>
                <a:ea typeface="Neue Machina Ultra-Bold"/>
                <a:cs typeface="Neue Machina Ultra-Bold"/>
                <a:sym typeface="Neue Machina Ultra-Bold"/>
              </a:rPr>
              <a:t>Training Curves</a:t>
            </a:r>
          </a:p>
        </p:txBody>
      </p:sp>
      <p:sp>
        <p:nvSpPr>
          <p:cNvPr name="TextBox 14" id="14"/>
          <p:cNvSpPr txBox="true"/>
          <p:nvPr/>
        </p:nvSpPr>
        <p:spPr>
          <a:xfrm rot="0">
            <a:off x="7055608" y="2709198"/>
            <a:ext cx="6034338" cy="409575"/>
          </a:xfrm>
          <a:prstGeom prst="rect">
            <a:avLst/>
          </a:prstGeom>
        </p:spPr>
        <p:txBody>
          <a:bodyPr anchor="t" rtlCol="false" tIns="0" lIns="0" bIns="0" rIns="0">
            <a:spAutoFit/>
          </a:bodyPr>
          <a:lstStyle/>
          <a:p>
            <a:pPr algn="l">
              <a:lnSpc>
                <a:spcPts val="3000"/>
              </a:lnSpc>
            </a:pPr>
            <a:r>
              <a:rPr lang="en-US" sz="3000" b="true">
                <a:solidFill>
                  <a:srgbClr val="FFFFFF"/>
                </a:solidFill>
                <a:latin typeface="Neue Machina Ultra-Bold"/>
                <a:ea typeface="Neue Machina Ultra-Bold"/>
                <a:cs typeface="Neue Machina Ultra-Bold"/>
                <a:sym typeface="Neue Machina Ultra-Bold"/>
              </a:rPr>
              <a:t>Train/Val loss per epoch</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877714" y="2600959"/>
            <a:ext cx="14532572" cy="5286223"/>
          </a:xfrm>
          <a:custGeom>
            <a:avLst/>
            <a:gdLst/>
            <a:ahLst/>
            <a:cxnLst/>
            <a:rect r="r" b="b" t="t" l="l"/>
            <a:pathLst>
              <a:path h="5286223" w="14532572">
                <a:moveTo>
                  <a:pt x="0" y="0"/>
                </a:moveTo>
                <a:lnTo>
                  <a:pt x="14532572" y="0"/>
                </a:lnTo>
                <a:lnTo>
                  <a:pt x="14532572" y="5286223"/>
                </a:lnTo>
                <a:lnTo>
                  <a:pt x="0" y="5286223"/>
                </a:lnTo>
                <a:lnTo>
                  <a:pt x="0" y="0"/>
                </a:lnTo>
                <a:close/>
              </a:path>
            </a:pathLst>
          </a:custGeom>
          <a:blipFill>
            <a:blip r:embed="rId2"/>
            <a:stretch>
              <a:fillRect l="0" t="0" r="0" b="0"/>
            </a:stretch>
          </a:blipFill>
        </p:spPr>
      </p:sp>
      <p:sp>
        <p:nvSpPr>
          <p:cNvPr name="TextBox 3" id="3"/>
          <p:cNvSpPr txBox="true"/>
          <p:nvPr/>
        </p:nvSpPr>
        <p:spPr>
          <a:xfrm rot="0">
            <a:off x="5838088" y="2082799"/>
            <a:ext cx="5920422" cy="518159"/>
          </a:xfrm>
          <a:prstGeom prst="rect">
            <a:avLst/>
          </a:prstGeom>
        </p:spPr>
        <p:txBody>
          <a:bodyPr anchor="t" rtlCol="false" tIns="0" lIns="0" bIns="0" rIns="0">
            <a:spAutoFit/>
          </a:bodyPr>
          <a:lstStyle/>
          <a:p>
            <a:pPr algn="ctr">
              <a:lnSpc>
                <a:spcPts val="3899"/>
              </a:lnSpc>
              <a:spcBef>
                <a:spcPct val="0"/>
              </a:spcBef>
            </a:pPr>
            <a:r>
              <a:rPr lang="en-US" b="true" sz="3899">
                <a:solidFill>
                  <a:srgbClr val="000000"/>
                </a:solidFill>
                <a:latin typeface="Neue Machina Ultra-Bold"/>
                <a:ea typeface="Neue Machina Ultra-Bold"/>
                <a:cs typeface="Neue Machina Ultra-Bold"/>
                <a:sym typeface="Neue Machina Ultra-Bold"/>
              </a:rPr>
              <a:t>Max final error: 0.078</a:t>
            </a:r>
          </a:p>
        </p:txBody>
      </p:sp>
      <p:sp>
        <p:nvSpPr>
          <p:cNvPr name="TextBox 4" id="4"/>
          <p:cNvSpPr txBox="true"/>
          <p:nvPr/>
        </p:nvSpPr>
        <p:spPr>
          <a:xfrm rot="0">
            <a:off x="607894" y="676275"/>
            <a:ext cx="17072212" cy="1339849"/>
          </a:xfrm>
          <a:prstGeom prst="rect">
            <a:avLst/>
          </a:prstGeom>
        </p:spPr>
        <p:txBody>
          <a:bodyPr anchor="t" rtlCol="false" tIns="0" lIns="0" bIns="0" rIns="0">
            <a:spAutoFit/>
          </a:bodyPr>
          <a:lstStyle/>
          <a:p>
            <a:pPr algn="ctr">
              <a:lnSpc>
                <a:spcPts val="9999"/>
              </a:lnSpc>
            </a:pPr>
            <a:r>
              <a:rPr lang="en-US" sz="9999" b="true">
                <a:solidFill>
                  <a:srgbClr val="000000"/>
                </a:solidFill>
                <a:latin typeface="Neue Machina Ultra-Bold"/>
                <a:ea typeface="Neue Machina Ultra-Bold"/>
                <a:cs typeface="Neue Machina Ultra-Bold"/>
                <a:sym typeface="Neue Machina Ultra-Bold"/>
              </a:rPr>
              <a:t>Model Evaluation</a:t>
            </a:r>
          </a:p>
        </p:txBody>
      </p:sp>
      <p:grpSp>
        <p:nvGrpSpPr>
          <p:cNvPr name="Group 5" id="5"/>
          <p:cNvGrpSpPr/>
          <p:nvPr/>
        </p:nvGrpSpPr>
        <p:grpSpPr>
          <a:xfrm rot="0">
            <a:off x="-367106" y="7887182"/>
            <a:ext cx="19022211" cy="2756183"/>
            <a:chOff x="0" y="0"/>
            <a:chExt cx="5009965" cy="725908"/>
          </a:xfrm>
        </p:grpSpPr>
        <p:sp>
          <p:nvSpPr>
            <p:cNvPr name="Freeform 6" id="6"/>
            <p:cNvSpPr/>
            <p:nvPr/>
          </p:nvSpPr>
          <p:spPr>
            <a:xfrm flipH="false" flipV="false" rot="0">
              <a:off x="0" y="0"/>
              <a:ext cx="5009965" cy="725908"/>
            </a:xfrm>
            <a:custGeom>
              <a:avLst/>
              <a:gdLst/>
              <a:ahLst/>
              <a:cxnLst/>
              <a:rect r="r" b="b" t="t" l="l"/>
              <a:pathLst>
                <a:path h="725908" w="5009965">
                  <a:moveTo>
                    <a:pt x="0" y="0"/>
                  </a:moveTo>
                  <a:lnTo>
                    <a:pt x="5009965" y="0"/>
                  </a:lnTo>
                  <a:lnTo>
                    <a:pt x="5009965" y="725908"/>
                  </a:lnTo>
                  <a:lnTo>
                    <a:pt x="0" y="725908"/>
                  </a:lnTo>
                  <a:close/>
                </a:path>
              </a:pathLst>
            </a:custGeom>
            <a:solidFill>
              <a:srgbClr val="5E17EB"/>
            </a:solidFill>
          </p:spPr>
        </p:sp>
        <p:sp>
          <p:nvSpPr>
            <p:cNvPr name="TextBox 7" id="7"/>
            <p:cNvSpPr txBox="true"/>
            <p:nvPr/>
          </p:nvSpPr>
          <p:spPr>
            <a:xfrm>
              <a:off x="0" y="38100"/>
              <a:ext cx="5009965" cy="687808"/>
            </a:xfrm>
            <a:prstGeom prst="rect">
              <a:avLst/>
            </a:prstGeom>
          </p:spPr>
          <p:txBody>
            <a:bodyPr anchor="ctr" rtlCol="false" tIns="50800" lIns="50800" bIns="50800" rIns="50800"/>
            <a:lstStyle/>
            <a:p>
              <a:pPr algn="ctr">
                <a:lnSpc>
                  <a:spcPts val="2600"/>
                </a:lnSpc>
              </a:pPr>
            </a:p>
          </p:txBody>
        </p:sp>
      </p:grpSp>
      <p:sp>
        <p:nvSpPr>
          <p:cNvPr name="Freeform 8" id="8"/>
          <p:cNvSpPr/>
          <p:nvPr/>
        </p:nvSpPr>
        <p:spPr>
          <a:xfrm flipH="false" flipV="false" rot="-10800000">
            <a:off x="15277930" y="8952838"/>
            <a:ext cx="667677" cy="305462"/>
          </a:xfrm>
          <a:custGeom>
            <a:avLst/>
            <a:gdLst/>
            <a:ahLst/>
            <a:cxnLst/>
            <a:rect r="r" b="b" t="t" l="l"/>
            <a:pathLst>
              <a:path h="305462" w="667677">
                <a:moveTo>
                  <a:pt x="0" y="0"/>
                </a:moveTo>
                <a:lnTo>
                  <a:pt x="667677" y="0"/>
                </a:lnTo>
                <a:lnTo>
                  <a:pt x="667677" y="305462"/>
                </a:lnTo>
                <a:lnTo>
                  <a:pt x="0" y="305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true" flipV="false" rot="-10800000">
            <a:off x="16591623" y="8952838"/>
            <a:ext cx="667677" cy="305462"/>
          </a:xfrm>
          <a:custGeom>
            <a:avLst/>
            <a:gdLst/>
            <a:ahLst/>
            <a:cxnLst/>
            <a:rect r="r" b="b" t="t" l="l"/>
            <a:pathLst>
              <a:path h="305462" w="667677">
                <a:moveTo>
                  <a:pt x="667677" y="0"/>
                </a:moveTo>
                <a:lnTo>
                  <a:pt x="0" y="0"/>
                </a:lnTo>
                <a:lnTo>
                  <a:pt x="0" y="305462"/>
                </a:lnTo>
                <a:lnTo>
                  <a:pt x="667677" y="305462"/>
                </a:lnTo>
                <a:lnTo>
                  <a:pt x="667677"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0" id="10"/>
          <p:cNvSpPr/>
          <p:nvPr/>
        </p:nvSpPr>
        <p:spPr>
          <a:xfrm flipV="true">
            <a:off x="5111374" y="9026925"/>
            <a:ext cx="0" cy="188430"/>
          </a:xfrm>
          <a:prstGeom prst="line">
            <a:avLst/>
          </a:prstGeom>
          <a:ln cap="flat" w="38100">
            <a:solidFill>
              <a:srgbClr val="FFFFFF"/>
            </a:solidFill>
            <a:prstDash val="solid"/>
            <a:headEnd type="none" len="sm" w="sm"/>
            <a:tailEnd type="none" len="sm" w="sm"/>
          </a:ln>
        </p:spPr>
      </p:sp>
      <p:sp>
        <p:nvSpPr>
          <p:cNvPr name="TextBox 11" id="11"/>
          <p:cNvSpPr txBox="true"/>
          <p:nvPr/>
        </p:nvSpPr>
        <p:spPr>
          <a:xfrm rot="0">
            <a:off x="1028700" y="9012554"/>
            <a:ext cx="3836794" cy="245746"/>
          </a:xfrm>
          <a:prstGeom prst="rect">
            <a:avLst/>
          </a:prstGeom>
        </p:spPr>
        <p:txBody>
          <a:bodyPr anchor="t" rtlCol="false" tIns="0" lIns="0" bIns="0" rIns="0">
            <a:spAutoFit/>
          </a:bodyPr>
          <a:lstStyle/>
          <a:p>
            <a:pPr algn="l">
              <a:lnSpc>
                <a:spcPts val="1800"/>
              </a:lnSpc>
            </a:pPr>
            <a:r>
              <a:rPr lang="en-US" sz="1800" b="true">
                <a:solidFill>
                  <a:srgbClr val="FFFFFF"/>
                </a:solidFill>
                <a:latin typeface="Neue Machina Ultra-Bold"/>
                <a:ea typeface="Neue Machina Ultra-Bold"/>
                <a:cs typeface="Neue Machina Ultra-Bold"/>
                <a:sym typeface="Neue Machina Ultra-Bold"/>
              </a:rPr>
              <a:t>NMA Comparing Networks</a:t>
            </a:r>
          </a:p>
        </p:txBody>
      </p:sp>
      <p:sp>
        <p:nvSpPr>
          <p:cNvPr name="TextBox 12" id="12"/>
          <p:cNvSpPr txBox="true"/>
          <p:nvPr/>
        </p:nvSpPr>
        <p:spPr>
          <a:xfrm rot="0">
            <a:off x="5608211" y="9012554"/>
            <a:ext cx="1846275" cy="245746"/>
          </a:xfrm>
          <a:prstGeom prst="rect">
            <a:avLst/>
          </a:prstGeom>
        </p:spPr>
        <p:txBody>
          <a:bodyPr anchor="t" rtlCol="false" tIns="0" lIns="0" bIns="0" rIns="0">
            <a:spAutoFit/>
          </a:bodyPr>
          <a:lstStyle/>
          <a:p>
            <a:pPr algn="l">
              <a:lnSpc>
                <a:spcPts val="1800"/>
              </a:lnSpc>
            </a:pPr>
            <a:r>
              <a:rPr lang="en-US" sz="1800" b="true">
                <a:solidFill>
                  <a:srgbClr val="FFFFFF"/>
                </a:solidFill>
                <a:latin typeface="Neue Machina Ultra-Bold"/>
                <a:ea typeface="Neue Machina Ultra-Bold"/>
                <a:cs typeface="Neue Machina Ultra-Bold"/>
                <a:sym typeface="Neue Machina Ultra-Bold"/>
              </a:rPr>
              <a:t>Page 08/20</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60276" y="2582635"/>
            <a:ext cx="19008552" cy="6127541"/>
            <a:chOff x="0" y="0"/>
            <a:chExt cx="5006368" cy="1613838"/>
          </a:xfrm>
        </p:grpSpPr>
        <p:sp>
          <p:nvSpPr>
            <p:cNvPr name="Freeform 3" id="3"/>
            <p:cNvSpPr/>
            <p:nvPr/>
          </p:nvSpPr>
          <p:spPr>
            <a:xfrm flipH="false" flipV="false" rot="0">
              <a:off x="0" y="0"/>
              <a:ext cx="5006368" cy="1613838"/>
            </a:xfrm>
            <a:custGeom>
              <a:avLst/>
              <a:gdLst/>
              <a:ahLst/>
              <a:cxnLst/>
              <a:rect r="r" b="b" t="t" l="l"/>
              <a:pathLst>
                <a:path h="1613838" w="5006368">
                  <a:moveTo>
                    <a:pt x="0" y="0"/>
                  </a:moveTo>
                  <a:lnTo>
                    <a:pt x="5006368" y="0"/>
                  </a:lnTo>
                  <a:lnTo>
                    <a:pt x="5006368" y="1613838"/>
                  </a:lnTo>
                  <a:lnTo>
                    <a:pt x="0" y="1613838"/>
                  </a:lnTo>
                  <a:close/>
                </a:path>
              </a:pathLst>
            </a:custGeom>
            <a:solidFill>
              <a:srgbClr val="5E17EB"/>
            </a:solidFill>
          </p:spPr>
        </p:sp>
        <p:sp>
          <p:nvSpPr>
            <p:cNvPr name="TextBox 4" id="4"/>
            <p:cNvSpPr txBox="true"/>
            <p:nvPr/>
          </p:nvSpPr>
          <p:spPr>
            <a:xfrm>
              <a:off x="0" y="38100"/>
              <a:ext cx="5006368" cy="1575738"/>
            </a:xfrm>
            <a:prstGeom prst="rect">
              <a:avLst/>
            </a:prstGeom>
          </p:spPr>
          <p:txBody>
            <a:bodyPr anchor="ctr" rtlCol="false" tIns="50800" lIns="50800" bIns="50800" rIns="50800"/>
            <a:lstStyle/>
            <a:p>
              <a:pPr algn="ctr">
                <a:lnSpc>
                  <a:spcPts val="2600"/>
                </a:lnSpc>
              </a:pPr>
            </a:p>
          </p:txBody>
        </p:sp>
      </p:grpSp>
      <p:graphicFrame>
        <p:nvGraphicFramePr>
          <p:cNvPr name="Object 5" id="5"/>
          <p:cNvGraphicFramePr/>
          <p:nvPr/>
        </p:nvGraphicFramePr>
        <p:xfrm>
          <a:off x="11996992" y="6223835"/>
          <a:ext cx="7586157" cy="4274588"/>
        </p:xfrm>
        <a:graphic>
          <a:graphicData uri="http://schemas.openxmlformats.org/presentationml/2006/ole">
            <p:oleObj imgW="9105900" imgH="5791200" r:id="rId4" progId="Excel.Sheet.12" name="Worksheet">
              <p:embed/>
              <p:pic>
                <p:nvPicPr>
                  <p:cNvPr name="" id="0"/>
                  <p:cNvPicPr/>
                  <p:nvPr/>
                </p:nvPicPr>
                <p:blipFill>
                  <a:blip r:embed="rId3"/>
                  <a:stretch>
                    <a:fillRect/>
                  </a:stretch>
                </p:blipFill>
                <p:spPr>
                  <a:xfrm>
                    <a:off x="1270000" y="1270000"/>
                    <a:ext cx="1270000" cy="1270000"/>
                  </a:xfrm>
                  <a:prstGeom prst="rect"/>
                </p:spPr>
              </p:pic>
            </p:oleObj>
          </a:graphicData>
        </a:graphic>
      </p:graphicFrame>
      <p:sp>
        <p:nvSpPr>
          <p:cNvPr name="Freeform 6" id="6"/>
          <p:cNvSpPr/>
          <p:nvPr/>
        </p:nvSpPr>
        <p:spPr>
          <a:xfrm flipH="false" flipV="false" rot="0">
            <a:off x="737376" y="2726257"/>
            <a:ext cx="8747355" cy="5839871"/>
          </a:xfrm>
          <a:custGeom>
            <a:avLst/>
            <a:gdLst/>
            <a:ahLst/>
            <a:cxnLst/>
            <a:rect r="r" b="b" t="t" l="l"/>
            <a:pathLst>
              <a:path h="5839871" w="8747355">
                <a:moveTo>
                  <a:pt x="0" y="0"/>
                </a:moveTo>
                <a:lnTo>
                  <a:pt x="8747355" y="0"/>
                </a:lnTo>
                <a:lnTo>
                  <a:pt x="8747355" y="5839871"/>
                </a:lnTo>
                <a:lnTo>
                  <a:pt x="0" y="5839871"/>
                </a:lnTo>
                <a:lnTo>
                  <a:pt x="0" y="0"/>
                </a:lnTo>
                <a:close/>
              </a:path>
            </a:pathLst>
          </a:custGeom>
          <a:blipFill>
            <a:blip r:embed="rId5"/>
            <a:stretch>
              <a:fillRect l="-99331" t="0" r="0" b="-98177"/>
            </a:stretch>
          </a:blipFill>
        </p:spPr>
      </p:sp>
      <p:sp>
        <p:nvSpPr>
          <p:cNvPr name="TextBox 7" id="7"/>
          <p:cNvSpPr txBox="true"/>
          <p:nvPr/>
        </p:nvSpPr>
        <p:spPr>
          <a:xfrm rot="0">
            <a:off x="737376" y="823686"/>
            <a:ext cx="16230600" cy="1339849"/>
          </a:xfrm>
          <a:prstGeom prst="rect">
            <a:avLst/>
          </a:prstGeom>
        </p:spPr>
        <p:txBody>
          <a:bodyPr anchor="t" rtlCol="false" tIns="0" lIns="0" bIns="0" rIns="0">
            <a:spAutoFit/>
          </a:bodyPr>
          <a:lstStyle/>
          <a:p>
            <a:pPr algn="ctr">
              <a:lnSpc>
                <a:spcPts val="9999"/>
              </a:lnSpc>
            </a:pPr>
            <a:r>
              <a:rPr lang="en-US" b="true" sz="9999">
                <a:solidFill>
                  <a:srgbClr val="000000"/>
                </a:solidFill>
                <a:latin typeface="Neue Machina Ultra-Bold"/>
                <a:ea typeface="Neue Machina Ultra-Bold"/>
                <a:cs typeface="Neue Machina Ultra-Bold"/>
                <a:sym typeface="Neue Machina Ultra-Bold"/>
              </a:rPr>
              <a:t>3 Model Comparison</a:t>
            </a:r>
          </a:p>
        </p:txBody>
      </p:sp>
      <p:sp>
        <p:nvSpPr>
          <p:cNvPr name="TextBox 8" id="8"/>
          <p:cNvSpPr txBox="true"/>
          <p:nvPr/>
        </p:nvSpPr>
        <p:spPr>
          <a:xfrm rot="0">
            <a:off x="9845898" y="2958476"/>
            <a:ext cx="7873435" cy="3639795"/>
          </a:xfrm>
          <a:prstGeom prst="rect">
            <a:avLst/>
          </a:prstGeom>
        </p:spPr>
        <p:txBody>
          <a:bodyPr anchor="t" rtlCol="false" tIns="0" lIns="0" bIns="0" rIns="0">
            <a:spAutoFit/>
          </a:bodyPr>
          <a:lstStyle/>
          <a:p>
            <a:pPr algn="r">
              <a:lnSpc>
                <a:spcPts val="4936"/>
              </a:lnSpc>
            </a:pPr>
            <a:r>
              <a:rPr lang="en-US" sz="3525">
                <a:solidFill>
                  <a:srgbClr val="FFFEFE"/>
                </a:solidFill>
                <a:latin typeface="Neue Machina"/>
                <a:ea typeface="Neue Machina"/>
                <a:cs typeface="Neue Machina"/>
                <a:sym typeface="Neue Machina"/>
              </a:rPr>
              <a:t>We compared 3 different model complexities: DEEPER &amp; LARGER, however our simple baseline model seemed to perform the best.</a:t>
            </a:r>
          </a:p>
          <a:p>
            <a:pPr algn="r">
              <a:lnSpc>
                <a:spcPts val="4376"/>
              </a:lnSpc>
            </a:pPr>
            <a:r>
              <a:rPr lang="en-US" sz="3125">
                <a:solidFill>
                  <a:srgbClr val="FFFEFE"/>
                </a:solidFill>
                <a:latin typeface="Neue Machina"/>
                <a:ea typeface="Neue Machina"/>
                <a:cs typeface="Neue Machina"/>
                <a:sym typeface="Neue Machina"/>
              </a:rPr>
              <a:t> </a:t>
            </a:r>
          </a:p>
        </p:txBody>
      </p:sp>
      <p:sp>
        <p:nvSpPr>
          <p:cNvPr name="AutoShape 9" id="9"/>
          <p:cNvSpPr/>
          <p:nvPr/>
        </p:nvSpPr>
        <p:spPr>
          <a:xfrm flipV="true">
            <a:off x="5111374" y="9026925"/>
            <a:ext cx="0" cy="188430"/>
          </a:xfrm>
          <a:prstGeom prst="line">
            <a:avLst/>
          </a:prstGeom>
          <a:ln cap="flat" w="38100">
            <a:solidFill>
              <a:srgbClr val="000000"/>
            </a:solidFill>
            <a:prstDash val="solid"/>
            <a:headEnd type="none" len="sm" w="sm"/>
            <a:tailEnd type="none" len="sm" w="sm"/>
          </a:ln>
        </p:spPr>
      </p:sp>
      <p:sp>
        <p:nvSpPr>
          <p:cNvPr name="TextBox 10" id="10"/>
          <p:cNvSpPr txBox="true"/>
          <p:nvPr/>
        </p:nvSpPr>
        <p:spPr>
          <a:xfrm rot="0">
            <a:off x="1028700" y="9012554"/>
            <a:ext cx="3836794" cy="245746"/>
          </a:xfrm>
          <a:prstGeom prst="rect">
            <a:avLst/>
          </a:prstGeom>
        </p:spPr>
        <p:txBody>
          <a:bodyPr anchor="t" rtlCol="false" tIns="0" lIns="0" bIns="0" rIns="0">
            <a:spAutoFit/>
          </a:bodyPr>
          <a:lstStyle/>
          <a:p>
            <a:pPr algn="l">
              <a:lnSpc>
                <a:spcPts val="1800"/>
              </a:lnSpc>
            </a:pPr>
            <a:r>
              <a:rPr lang="en-US" sz="1800" b="true">
                <a:solidFill>
                  <a:srgbClr val="000000"/>
                </a:solidFill>
                <a:latin typeface="Neue Machina Ultra-Bold"/>
                <a:ea typeface="Neue Machina Ultra-Bold"/>
                <a:cs typeface="Neue Machina Ultra-Bold"/>
                <a:sym typeface="Neue Machina Ultra-Bold"/>
              </a:rPr>
              <a:t>NMA Compar</a:t>
            </a:r>
            <a:r>
              <a:rPr lang="en-US" sz="1800" b="true">
                <a:solidFill>
                  <a:srgbClr val="000000"/>
                </a:solidFill>
                <a:latin typeface="Neue Machina Ultra-Bold"/>
                <a:ea typeface="Neue Machina Ultra-Bold"/>
                <a:cs typeface="Neue Machina Ultra-Bold"/>
                <a:sym typeface="Neue Machina Ultra-Bold"/>
              </a:rPr>
              <a:t>ing Networks</a:t>
            </a:r>
          </a:p>
        </p:txBody>
      </p:sp>
      <p:sp>
        <p:nvSpPr>
          <p:cNvPr name="TextBox 11" id="11"/>
          <p:cNvSpPr txBox="true"/>
          <p:nvPr/>
        </p:nvSpPr>
        <p:spPr>
          <a:xfrm rot="0">
            <a:off x="5608211" y="9012554"/>
            <a:ext cx="1846275" cy="245746"/>
          </a:xfrm>
          <a:prstGeom prst="rect">
            <a:avLst/>
          </a:prstGeom>
        </p:spPr>
        <p:txBody>
          <a:bodyPr anchor="t" rtlCol="false" tIns="0" lIns="0" bIns="0" rIns="0">
            <a:spAutoFit/>
          </a:bodyPr>
          <a:lstStyle/>
          <a:p>
            <a:pPr algn="l">
              <a:lnSpc>
                <a:spcPts val="1800"/>
              </a:lnSpc>
            </a:pPr>
            <a:r>
              <a:rPr lang="en-US" sz="1800" b="true">
                <a:solidFill>
                  <a:srgbClr val="000000"/>
                </a:solidFill>
                <a:latin typeface="Neue Machina Ultra-Bold"/>
                <a:ea typeface="Neue Machina Ultra-Bold"/>
                <a:cs typeface="Neue Machina Ultra-Bold"/>
                <a:sym typeface="Neue Machina Ultra-Bold"/>
              </a:rPr>
              <a:t>Page 09/20</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DAGuEqlZOM0</dc:identifier>
  <dcterms:modified xsi:type="dcterms:W3CDTF">2011-08-01T06:04:30Z</dcterms:modified>
  <cp:revision>1</cp:revision>
  <dc:title>NeuroAI Final Presentation</dc:title>
</cp:coreProperties>
</file>

<file path=docProps/thumbnail.jpeg>
</file>